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9"/>
  </p:handoutMasterIdLst>
  <p:sldIdLst>
    <p:sldId id="276" r:id="rId2"/>
    <p:sldId id="278" r:id="rId3"/>
    <p:sldId id="280" r:id="rId4"/>
    <p:sldId id="279" r:id="rId5"/>
    <p:sldId id="282" r:id="rId6"/>
    <p:sldId id="284" r:id="rId7"/>
    <p:sldId id="285" r:id="rId8"/>
  </p:sldIdLst>
  <p:sldSz cx="9906000" cy="6858000" type="A4"/>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15" autoAdjust="0"/>
    <p:restoredTop sz="94660"/>
  </p:normalViewPr>
  <p:slideViewPr>
    <p:cSldViewPr snapToGrid="0" showGuides="1">
      <p:cViewPr varScale="1">
        <p:scale>
          <a:sx n="89" d="100"/>
          <a:sy n="89" d="100"/>
        </p:scale>
        <p:origin x="1104" y="53"/>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E2E10DC-2D4D-4F41-9C18-A74EA4E6E6B5}" type="datetimeFigureOut">
              <a:rPr kumimoji="1" lang="ja-JP" altLang="en-US" smtClean="0"/>
              <a:t>2019/11/19</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A8E48031-4EF3-40A9-8DD9-B917B3A96ED2}" type="slidenum">
              <a:rPr kumimoji="1" lang="ja-JP" altLang="en-US" smtClean="0"/>
              <a:t>‹#›</a:t>
            </a:fld>
            <a:endParaRPr kumimoji="1" lang="ja-JP" altLang="en-US"/>
          </a:p>
        </p:txBody>
      </p:sp>
    </p:spTree>
    <p:extLst>
      <p:ext uri="{BB962C8B-B14F-4D97-AF65-F5344CB8AC3E}">
        <p14:creationId xmlns:p14="http://schemas.microsoft.com/office/powerpoint/2010/main" val="242689551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391191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2584140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3252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3933291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359725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2678119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1339086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787368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2329245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427884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52CB592-9692-404C-9E5D-6ACD8B7A2511}" type="datetimeFigureOut">
              <a:rPr kumimoji="1" lang="ja-JP" altLang="en-US" smtClean="0"/>
              <a:t>2019/11/19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40780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2CB592-9692-404C-9E5D-6ACD8B7A2511}" type="datetimeFigureOut">
              <a:rPr kumimoji="1" lang="ja-JP" altLang="en-US" smtClean="0"/>
              <a:t>2019/11/19</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075D2C-EC63-4A12-842A-22EFF979A198}" type="slidenum">
              <a:rPr kumimoji="1" lang="ja-JP" altLang="en-US" smtClean="0"/>
              <a:t>‹#›</a:t>
            </a:fld>
            <a:endParaRPr kumimoji="1" lang="ja-JP" altLang="en-US"/>
          </a:p>
        </p:txBody>
      </p:sp>
    </p:spTree>
    <p:extLst>
      <p:ext uri="{BB962C8B-B14F-4D97-AF65-F5344CB8AC3E}">
        <p14:creationId xmlns:p14="http://schemas.microsoft.com/office/powerpoint/2010/main" val="2354999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png"/><Relationship Id="rId7" Type="http://schemas.openxmlformats.org/officeDocument/2006/relationships/hyperlink" Target="https://www.flickr.com/photos/dominicspics/5748161233"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s://pixabay.com/es/avi%C3%B3n-avi%C3%B3n-de-pasajeros-silueta-154271/" TargetMode="External"/><Relationship Id="rId10" Type="http://schemas.openxmlformats.org/officeDocument/2006/relationships/image" Target="../media/image12.png"/><Relationship Id="rId4" Type="http://schemas.openxmlformats.org/officeDocument/2006/relationships/image" Target="../media/image9.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3" Type="http://schemas.openxmlformats.org/officeDocument/2006/relationships/image" Target="../media/image11.png"/><Relationship Id="rId3" Type="http://schemas.openxmlformats.org/officeDocument/2006/relationships/image" Target="../media/image8.png"/><Relationship Id="rId12" Type="http://schemas.openxmlformats.org/officeDocument/2006/relationships/hyperlink" Target="https://www.flickr.com/photos/dominicspics/5748161233" TargetMode="External"/><Relationship Id="rId2" Type="http://schemas.openxmlformats.org/officeDocument/2006/relationships/image" Target="../media/image2.jpeg"/><Relationship Id="rId1" Type="http://schemas.openxmlformats.org/officeDocument/2006/relationships/slideLayout" Target="../slideLayouts/slideLayout1.xml"/><Relationship Id="rId11" Type="http://schemas.openxmlformats.org/officeDocument/2006/relationships/image" Target="../media/image9.jpeg"/><Relationship Id="rId5" Type="http://schemas.openxmlformats.org/officeDocument/2006/relationships/image" Target="../media/image10.png"/><Relationship Id="rId10" Type="http://schemas.openxmlformats.org/officeDocument/2006/relationships/hyperlink" Target="https://pixabay.com/es/avi%C3%B3n-avi%C3%B3n-de-pasajeros-silueta-154271/"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0.wmf"/><Relationship Id="rId5" Type="http://schemas.openxmlformats.org/officeDocument/2006/relationships/image" Target="../media/image19.png"/><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906000" cy="6481839"/>
          </a:xfrm>
          <a:prstGeom prst="rect">
            <a:avLst/>
          </a:prstGeom>
        </p:spPr>
      </p:pic>
      <p:sp>
        <p:nvSpPr>
          <p:cNvPr id="6" name="テキスト ボックス 5"/>
          <p:cNvSpPr txBox="1"/>
          <p:nvPr/>
        </p:nvSpPr>
        <p:spPr>
          <a:xfrm>
            <a:off x="3286664" y="4295955"/>
            <a:ext cx="6461185" cy="1846659"/>
          </a:xfrm>
          <a:prstGeom prst="rect">
            <a:avLst/>
          </a:prstGeom>
          <a:noFill/>
        </p:spPr>
        <p:txBody>
          <a:bodyPr wrap="square" rtlCol="0">
            <a:spAutoFit/>
          </a:bodyPr>
          <a:lstStyle/>
          <a:p>
            <a:r>
              <a:rPr kumimoji="1" lang="ja-JP" altLang="en-US" sz="26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2600" dirty="0" smtClean="0">
                <a:solidFill>
                  <a:schemeClr val="accent2">
                    <a:lumMod val="50000"/>
                  </a:schemeClr>
                </a:solidFill>
                <a:latin typeface="Meiryo UI" panose="020B0604030504040204" pitchFamily="50" charset="-128"/>
                <a:ea typeface="Meiryo UI" panose="020B0604030504040204" pitchFamily="50" charset="-128"/>
              </a:rPr>
              <a:t>おひとり</a:t>
            </a:r>
            <a:r>
              <a:rPr kumimoji="1" lang="ja-JP" altLang="en-US" sz="2600" dirty="0">
                <a:solidFill>
                  <a:schemeClr val="accent2">
                    <a:lumMod val="50000"/>
                  </a:schemeClr>
                </a:solidFill>
                <a:latin typeface="Meiryo UI" panose="020B0604030504040204" pitchFamily="50" charset="-128"/>
                <a:ea typeface="Meiryo UI" panose="020B0604030504040204" pitchFamily="50" charset="-128"/>
              </a:rPr>
              <a:t>旅　ふらっとシドニー満喫　</a:t>
            </a:r>
            <a:r>
              <a:rPr kumimoji="1" lang="ja-JP" altLang="en-US" sz="2600" dirty="0" smtClean="0">
                <a:solidFill>
                  <a:schemeClr val="accent2">
                    <a:lumMod val="50000"/>
                  </a:schemeClr>
                </a:solidFill>
                <a:latin typeface="Meiryo UI" panose="020B0604030504040204" pitchFamily="50" charset="-128"/>
                <a:ea typeface="Meiryo UI" panose="020B0604030504040204" pitchFamily="50" charset="-128"/>
              </a:rPr>
              <a:t>５日間</a:t>
            </a:r>
            <a:endParaRPr kumimoji="1" lang="en-US" altLang="ja-JP" sz="26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2400" dirty="0">
              <a:solidFill>
                <a:schemeClr val="accent2">
                  <a:lumMod val="50000"/>
                </a:schemeClr>
              </a:solidFill>
              <a:latin typeface="Meiryo UI" panose="020B0604030504040204" pitchFamily="50" charset="-128"/>
              <a:ea typeface="Meiryo UI" panose="020B0604030504040204" pitchFamily="50" charset="-128"/>
            </a:endParaRPr>
          </a:p>
          <a:p>
            <a:pPr algn="r"/>
            <a:r>
              <a:rPr kumimoji="1" lang="en-US" altLang="ja-JP" sz="2400" dirty="0" smtClean="0">
                <a:solidFill>
                  <a:schemeClr val="accent2">
                    <a:lumMod val="50000"/>
                  </a:schemeClr>
                </a:solidFill>
                <a:latin typeface="Meiryo UI" panose="020B0604030504040204" pitchFamily="50" charset="-128"/>
                <a:ea typeface="Meiryo UI" panose="020B0604030504040204" pitchFamily="50" charset="-128"/>
              </a:rPr>
              <a:t>2019.11.22</a:t>
            </a:r>
            <a:r>
              <a:rPr kumimoji="1" lang="ja-JP" altLang="en-US" sz="2400" dirty="0" smtClean="0">
                <a:solidFill>
                  <a:schemeClr val="accent2">
                    <a:lumMod val="50000"/>
                  </a:schemeClr>
                </a:solidFill>
                <a:latin typeface="Meiryo UI" panose="020B0604030504040204" pitchFamily="50" charset="-128"/>
                <a:ea typeface="Meiryo UI" panose="020B0604030504040204" pitchFamily="50" charset="-128"/>
              </a:rPr>
              <a:t>～</a:t>
            </a:r>
            <a:r>
              <a:rPr kumimoji="1" lang="en-US" altLang="ja-JP" sz="2400" dirty="0" smtClean="0">
                <a:solidFill>
                  <a:schemeClr val="accent2">
                    <a:lumMod val="50000"/>
                  </a:schemeClr>
                </a:solidFill>
                <a:latin typeface="Meiryo UI" panose="020B0604030504040204" pitchFamily="50" charset="-128"/>
                <a:ea typeface="Meiryo UI" panose="020B0604030504040204" pitchFamily="50" charset="-128"/>
              </a:rPr>
              <a:t>11.26</a:t>
            </a:r>
          </a:p>
          <a:p>
            <a:endParaRPr kumimoji="1" lang="en-US" altLang="ja-JP" sz="2400" dirty="0">
              <a:solidFill>
                <a:schemeClr val="accent2">
                  <a:lumMod val="50000"/>
                </a:schemeClr>
              </a:solidFill>
              <a:latin typeface="Meiryo UI" panose="020B0604030504040204" pitchFamily="50" charset="-128"/>
              <a:ea typeface="Meiryo UI" panose="020B0604030504040204" pitchFamily="50" charset="-128"/>
            </a:endParaRPr>
          </a:p>
          <a:p>
            <a:pPr algn="r"/>
            <a:r>
              <a:rPr kumimoji="1" lang="ja-JP" altLang="en-US" sz="1600" dirty="0" smtClean="0">
                <a:solidFill>
                  <a:schemeClr val="accent2">
                    <a:lumMod val="50000"/>
                  </a:schemeClr>
                </a:solidFill>
                <a:latin typeface="Meiryo UI" panose="020B0604030504040204" pitchFamily="50" charset="-128"/>
                <a:ea typeface="Meiryo UI" panose="020B0604030504040204" pitchFamily="50" charset="-128"/>
              </a:rPr>
              <a:t>添乗員：片野　佑香</a:t>
            </a:r>
            <a:endParaRPr kumimoji="1" lang="ja-JP" altLang="en-US" sz="1600" dirty="0">
              <a:solidFill>
                <a:schemeClr val="accent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14215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15" y="0"/>
            <a:ext cx="9705421" cy="6858000"/>
          </a:xfrm>
          <a:prstGeom prst="rect">
            <a:avLst/>
          </a:prstGeom>
        </p:spPr>
      </p:pic>
      <p:sp>
        <p:nvSpPr>
          <p:cNvPr id="5" name="正方形/長方形 4">
            <a:extLst>
              <a:ext uri="{FF2B5EF4-FFF2-40B4-BE49-F238E27FC236}">
                <a16:creationId xmlns="" xmlns:a16="http://schemas.microsoft.com/office/drawing/2014/main" id="{4BFF4783-B48D-4742-8F4C-A7D25F2D14F6}"/>
              </a:ext>
            </a:extLst>
          </p:cNvPr>
          <p:cNvSpPr/>
          <p:nvPr/>
        </p:nvSpPr>
        <p:spPr>
          <a:xfrm>
            <a:off x="113415" y="-61868"/>
            <a:ext cx="10097912" cy="710648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4" name="直線コネクタ 33">
            <a:extLst>
              <a:ext uri="{FF2B5EF4-FFF2-40B4-BE49-F238E27FC236}">
                <a16:creationId xmlns="" xmlns:a16="http://schemas.microsoft.com/office/drawing/2014/main" id="{4BC0CD8B-FCD4-4818-9EC7-8239D29B26B5}"/>
              </a:ext>
            </a:extLst>
          </p:cNvPr>
          <p:cNvCxnSpPr>
            <a:cxnSpLocks/>
          </p:cNvCxnSpPr>
          <p:nvPr/>
        </p:nvCxnSpPr>
        <p:spPr>
          <a:xfrm>
            <a:off x="4966126" y="0"/>
            <a:ext cx="0" cy="7044612"/>
          </a:xfrm>
          <a:prstGeom prst="line">
            <a:avLst/>
          </a:prstGeom>
          <a:ln w="254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2239" y="0"/>
            <a:ext cx="4966126" cy="7386638"/>
          </a:xfrm>
          <a:prstGeom prst="rect">
            <a:avLst/>
          </a:prstGeom>
          <a:noFill/>
        </p:spPr>
        <p:txBody>
          <a:bodyPr wrap="square" rtlCol="0">
            <a:spAutoFit/>
          </a:bodyPr>
          <a:lstStyle/>
          <a:p>
            <a:r>
              <a:rPr kumimoji="1" lang="ja-JP" altLang="en-US" sz="2000" dirty="0" smtClean="0">
                <a:solidFill>
                  <a:schemeClr val="accent2">
                    <a:lumMod val="50000"/>
                  </a:schemeClr>
                </a:solidFill>
              </a:rPr>
              <a:t>🐨みどころ🐨（添乗員のおすすめ度）</a:t>
            </a:r>
            <a:endParaRPr kumimoji="1" lang="en-US" altLang="ja-JP" sz="2000" dirty="0" smtClean="0">
              <a:solidFill>
                <a:schemeClr val="accent2">
                  <a:lumMod val="50000"/>
                </a:schemeClr>
              </a:solidFill>
            </a:endParaRPr>
          </a:p>
          <a:p>
            <a:endParaRPr kumimoji="1" lang="en-US" altLang="ja-JP" b="1" dirty="0" smtClean="0">
              <a:solidFill>
                <a:schemeClr val="accent2">
                  <a:lumMod val="50000"/>
                </a:schemeClr>
              </a:solidFill>
            </a:endParaRPr>
          </a:p>
          <a:p>
            <a:r>
              <a:rPr kumimoji="1" lang="ja-JP" altLang="en-US" b="1" dirty="0" smtClean="0">
                <a:solidFill>
                  <a:schemeClr val="accent2">
                    <a:lumMod val="50000"/>
                  </a:schemeClr>
                </a:solidFill>
              </a:rPr>
              <a:t>～オペラハウス～★★★★★</a:t>
            </a:r>
            <a:endParaRPr kumimoji="1" lang="en-US" altLang="ja-JP" b="1" dirty="0" smtClean="0">
              <a:solidFill>
                <a:schemeClr val="accent2">
                  <a:lumMod val="50000"/>
                </a:schemeClr>
              </a:solidFill>
            </a:endParaRPr>
          </a:p>
          <a:p>
            <a:r>
              <a:rPr kumimoji="1" lang="ja-JP" altLang="en-US" sz="1400" dirty="0" smtClean="0">
                <a:solidFill>
                  <a:schemeClr val="accent2">
                    <a:lumMod val="50000"/>
                  </a:schemeClr>
                </a:solidFill>
              </a:rPr>
              <a:t>シドニーシンボルと言える建築物で、</a:t>
            </a:r>
            <a:r>
              <a:rPr kumimoji="1" lang="en-US" altLang="ja-JP" sz="1400" dirty="0" smtClean="0">
                <a:solidFill>
                  <a:schemeClr val="accent2">
                    <a:lumMod val="50000"/>
                  </a:schemeClr>
                </a:solidFill>
              </a:rPr>
              <a:t>2007</a:t>
            </a:r>
            <a:r>
              <a:rPr kumimoji="1" lang="ja-JP" altLang="en-US" sz="1400" dirty="0" smtClean="0">
                <a:solidFill>
                  <a:schemeClr val="accent2">
                    <a:lumMod val="50000"/>
                  </a:schemeClr>
                </a:solidFill>
              </a:rPr>
              <a:t>年に世界遺</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産に登録されました。</a:t>
            </a:r>
            <a:endParaRPr kumimoji="1" lang="en-US" altLang="ja-JP" sz="1400" dirty="0" smtClean="0">
              <a:solidFill>
                <a:schemeClr val="accent2">
                  <a:lumMod val="50000"/>
                </a:schemeClr>
              </a:solidFill>
            </a:endParaRPr>
          </a:p>
          <a:p>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・ポイント・</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①完成まで</a:t>
            </a:r>
            <a:r>
              <a:rPr kumimoji="1" lang="en-US" altLang="ja-JP" sz="1400" dirty="0" smtClean="0">
                <a:solidFill>
                  <a:schemeClr val="accent2">
                    <a:lumMod val="50000"/>
                  </a:schemeClr>
                </a:solidFill>
              </a:rPr>
              <a:t>14</a:t>
            </a:r>
            <a:r>
              <a:rPr kumimoji="1" lang="ja-JP" altLang="en-US" sz="1400" dirty="0" smtClean="0">
                <a:solidFill>
                  <a:schemeClr val="accent2">
                    <a:lumMod val="50000"/>
                  </a:schemeClr>
                </a:solidFill>
              </a:rPr>
              <a:t>年の年月！</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②オペラハウスを使った</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プロジェクションマッピング</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イベントの開催あり！</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③年間</a:t>
            </a:r>
            <a:r>
              <a:rPr kumimoji="1" lang="en-US" altLang="ja-JP" sz="1400" dirty="0" smtClean="0">
                <a:solidFill>
                  <a:schemeClr val="accent2">
                    <a:lumMod val="50000"/>
                  </a:schemeClr>
                </a:solidFill>
              </a:rPr>
              <a:t>1600</a:t>
            </a:r>
            <a:r>
              <a:rPr kumimoji="1" lang="ja-JP" altLang="en-US" sz="1400" dirty="0" smtClean="0">
                <a:solidFill>
                  <a:schemeClr val="accent2">
                    <a:lumMod val="50000"/>
                  </a:schemeClr>
                </a:solidFill>
              </a:rPr>
              <a:t>回もの公演を</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やっている！</a:t>
            </a:r>
            <a:endParaRPr kumimoji="1" lang="en-US" altLang="ja-JP" sz="1400" dirty="0" smtClean="0">
              <a:solidFill>
                <a:schemeClr val="accent2">
                  <a:lumMod val="50000"/>
                </a:schemeClr>
              </a:solidFill>
            </a:endParaRPr>
          </a:p>
          <a:p>
            <a:endParaRPr kumimoji="1" lang="en-US" altLang="ja-JP" sz="1400" dirty="0">
              <a:solidFill>
                <a:schemeClr val="accent2">
                  <a:lumMod val="50000"/>
                </a:schemeClr>
              </a:solidFill>
            </a:endParaRPr>
          </a:p>
          <a:p>
            <a:r>
              <a:rPr kumimoji="1" lang="ja-JP" altLang="en-US" b="1" dirty="0" smtClean="0">
                <a:solidFill>
                  <a:schemeClr val="accent2">
                    <a:lumMod val="50000"/>
                  </a:schemeClr>
                </a:solidFill>
              </a:rPr>
              <a:t>～シドニータワー～★★★☆☆</a:t>
            </a:r>
            <a:endParaRPr kumimoji="1" lang="en-US" altLang="ja-JP" b="1" dirty="0" smtClean="0">
              <a:solidFill>
                <a:schemeClr val="accent2">
                  <a:lumMod val="50000"/>
                </a:schemeClr>
              </a:solidFill>
            </a:endParaRPr>
          </a:p>
          <a:p>
            <a:r>
              <a:rPr kumimoji="1" lang="ja-JP" altLang="en-US" sz="1400" dirty="0" smtClean="0">
                <a:solidFill>
                  <a:schemeClr val="accent2">
                    <a:lumMod val="50000"/>
                  </a:schemeClr>
                </a:solidFill>
              </a:rPr>
              <a:t>南半球で２番目の高さ（</a:t>
            </a:r>
            <a:r>
              <a:rPr kumimoji="1" lang="en-US" altLang="ja-JP" sz="1400" dirty="0" smtClean="0">
                <a:solidFill>
                  <a:schemeClr val="accent2">
                    <a:lumMod val="50000"/>
                  </a:schemeClr>
                </a:solidFill>
              </a:rPr>
              <a:t>309</a:t>
            </a:r>
            <a:r>
              <a:rPr kumimoji="1" lang="ja-JP" altLang="en-US" sz="1400" dirty="0" smtClean="0">
                <a:solidFill>
                  <a:schemeClr val="accent2">
                    <a:lumMod val="50000"/>
                  </a:schemeClr>
                </a:solidFill>
              </a:rPr>
              <a:t>メートル）ちなみに</a:t>
            </a:r>
            <a:r>
              <a:rPr kumimoji="1" lang="en-US" altLang="ja-JP" sz="1400" dirty="0" smtClean="0">
                <a:solidFill>
                  <a:schemeClr val="accent2">
                    <a:lumMod val="50000"/>
                  </a:schemeClr>
                </a:solidFill>
              </a:rPr>
              <a:t>1</a:t>
            </a:r>
            <a:r>
              <a:rPr kumimoji="1" lang="ja-JP" altLang="en-US" sz="1400" dirty="0" smtClean="0">
                <a:solidFill>
                  <a:schemeClr val="accent2">
                    <a:lumMod val="50000"/>
                  </a:schemeClr>
                </a:solidFill>
              </a:rPr>
              <a:t>位はお隣ニュージーランドにあるスカイタワー（</a:t>
            </a:r>
            <a:r>
              <a:rPr kumimoji="1" lang="en-US" altLang="ja-JP" sz="1400" dirty="0" smtClean="0">
                <a:solidFill>
                  <a:schemeClr val="accent2">
                    <a:lumMod val="50000"/>
                  </a:schemeClr>
                </a:solidFill>
              </a:rPr>
              <a:t>328</a:t>
            </a:r>
            <a:r>
              <a:rPr kumimoji="1" lang="ja-JP" altLang="en-US" sz="1400" dirty="0" smtClean="0">
                <a:solidFill>
                  <a:schemeClr val="accent2">
                    <a:lumMod val="50000"/>
                  </a:schemeClr>
                </a:solidFill>
              </a:rPr>
              <a:t>メートル）</a:t>
            </a:r>
            <a:endParaRPr kumimoji="1" lang="en-US" altLang="ja-JP" sz="1400" dirty="0" smtClean="0">
              <a:solidFill>
                <a:schemeClr val="accent2">
                  <a:lumMod val="50000"/>
                </a:schemeClr>
              </a:solidFill>
            </a:endParaRPr>
          </a:p>
          <a:p>
            <a:r>
              <a:rPr kumimoji="1" lang="ja-JP" altLang="en-US" sz="1400" dirty="0">
                <a:solidFill>
                  <a:schemeClr val="accent2">
                    <a:lumMod val="50000"/>
                  </a:schemeClr>
                </a:solidFill>
              </a:rPr>
              <a:t>　</a:t>
            </a:r>
            <a:r>
              <a:rPr kumimoji="1" lang="ja-JP" altLang="en-US" sz="1400" dirty="0" smtClean="0">
                <a:solidFill>
                  <a:schemeClr val="accent2">
                    <a:lumMod val="50000"/>
                  </a:schemeClr>
                </a:solidFill>
              </a:rPr>
              <a:t>　　　　　　　　　夜は夜景を見下ろしながら、夕食を</a:t>
            </a:r>
            <a:endParaRPr kumimoji="1" lang="en-US" altLang="ja-JP" sz="1400" dirty="0" smtClean="0">
              <a:solidFill>
                <a:schemeClr val="accent2">
                  <a:lumMod val="50000"/>
                </a:schemeClr>
              </a:solidFill>
            </a:endParaRPr>
          </a:p>
          <a:p>
            <a:r>
              <a:rPr kumimoji="1" lang="ja-JP" altLang="en-US" sz="1400" dirty="0">
                <a:solidFill>
                  <a:schemeClr val="accent2">
                    <a:lumMod val="50000"/>
                  </a:schemeClr>
                </a:solidFill>
              </a:rPr>
              <a:t>　</a:t>
            </a:r>
            <a:r>
              <a:rPr kumimoji="1" lang="ja-JP" altLang="en-US" sz="1400" dirty="0" smtClean="0">
                <a:solidFill>
                  <a:schemeClr val="accent2">
                    <a:lumMod val="50000"/>
                  </a:schemeClr>
                </a:solidFill>
              </a:rPr>
              <a:t>　　　　　　　　　楽しめます。</a:t>
            </a:r>
            <a:endParaRPr kumimoji="1" lang="en-US" altLang="ja-JP" sz="1400" dirty="0" smtClean="0">
              <a:solidFill>
                <a:schemeClr val="accent2">
                  <a:lumMod val="50000"/>
                </a:schemeClr>
              </a:solidFill>
            </a:endParaRPr>
          </a:p>
          <a:p>
            <a:r>
              <a:rPr kumimoji="1" lang="ja-JP" altLang="en-US" sz="1400" dirty="0">
                <a:solidFill>
                  <a:schemeClr val="accent2">
                    <a:lumMod val="50000"/>
                  </a:schemeClr>
                </a:solidFill>
              </a:rPr>
              <a:t>　</a:t>
            </a:r>
            <a:r>
              <a:rPr kumimoji="1" lang="ja-JP" altLang="en-US" sz="1400" dirty="0" smtClean="0">
                <a:solidFill>
                  <a:schemeClr val="accent2">
                    <a:lumMod val="50000"/>
                  </a:schemeClr>
                </a:solidFill>
              </a:rPr>
              <a:t>　　　　　　　　　天気が良いと市内からバスで２時間　　　　　　　　　　</a:t>
            </a:r>
            <a:endParaRPr kumimoji="1" lang="en-US" altLang="ja-JP" sz="1400" dirty="0" smtClean="0">
              <a:solidFill>
                <a:schemeClr val="accent2">
                  <a:lumMod val="50000"/>
                </a:schemeClr>
              </a:solidFill>
            </a:endParaRPr>
          </a:p>
          <a:p>
            <a:r>
              <a:rPr kumimoji="1" lang="ja-JP" altLang="en-US" sz="1400" dirty="0">
                <a:solidFill>
                  <a:schemeClr val="accent2">
                    <a:lumMod val="50000"/>
                  </a:schemeClr>
                </a:solidFill>
              </a:rPr>
              <a:t>　</a:t>
            </a:r>
            <a:r>
              <a:rPr kumimoji="1" lang="ja-JP" altLang="en-US" sz="1400" dirty="0" smtClean="0">
                <a:solidFill>
                  <a:schemeClr val="accent2">
                    <a:lumMod val="50000"/>
                  </a:schemeClr>
                </a:solidFill>
              </a:rPr>
              <a:t>　　　　　　　　　以上かかる、ブルーマウンテンズ</a:t>
            </a:r>
            <a:r>
              <a:rPr kumimoji="1" lang="ja-JP" altLang="en-US" sz="1400" dirty="0" err="1" smtClean="0">
                <a:solidFill>
                  <a:schemeClr val="accent2">
                    <a:lumMod val="50000"/>
                  </a:schemeClr>
                </a:solidFill>
              </a:rPr>
              <a:t>ま</a:t>
            </a:r>
            <a:endParaRPr kumimoji="1" lang="en-US" altLang="ja-JP" sz="1400" dirty="0" smtClean="0">
              <a:solidFill>
                <a:schemeClr val="accent2">
                  <a:lumMod val="50000"/>
                </a:schemeClr>
              </a:solidFill>
            </a:endParaRPr>
          </a:p>
          <a:p>
            <a:r>
              <a:rPr kumimoji="1" lang="ja-JP" altLang="en-US" sz="1400" dirty="0">
                <a:solidFill>
                  <a:schemeClr val="accent2">
                    <a:lumMod val="50000"/>
                  </a:schemeClr>
                </a:solidFill>
              </a:rPr>
              <a:t>　</a:t>
            </a:r>
            <a:r>
              <a:rPr kumimoji="1" lang="ja-JP" altLang="en-US" sz="1400" dirty="0" smtClean="0">
                <a:solidFill>
                  <a:schemeClr val="accent2">
                    <a:lumMod val="50000"/>
                  </a:schemeClr>
                </a:solidFill>
              </a:rPr>
              <a:t>　　　　　　　　　で見ることもできます。　　　　　　</a:t>
            </a:r>
            <a:endParaRPr kumimoji="1" lang="en-US" altLang="ja-JP" sz="1400" dirty="0" smtClean="0">
              <a:solidFill>
                <a:schemeClr val="accent2">
                  <a:lumMod val="50000"/>
                </a:schemeClr>
              </a:solidFill>
            </a:endParaRPr>
          </a:p>
          <a:p>
            <a:r>
              <a:rPr kumimoji="1" lang="ja-JP" altLang="en-US" b="1" dirty="0" smtClean="0">
                <a:solidFill>
                  <a:schemeClr val="accent2">
                    <a:lumMod val="50000"/>
                  </a:schemeClr>
                </a:solidFill>
              </a:rPr>
              <a:t>～ロックス地区～★★★★★</a:t>
            </a:r>
            <a:endParaRPr kumimoji="1" lang="en-US" altLang="ja-JP" b="1" dirty="0" smtClean="0">
              <a:solidFill>
                <a:schemeClr val="accent2">
                  <a:lumMod val="50000"/>
                </a:schemeClr>
              </a:solidFill>
            </a:endParaRPr>
          </a:p>
          <a:p>
            <a:r>
              <a:rPr kumimoji="1" lang="ja-JP" altLang="en-US" sz="1400" dirty="0" smtClean="0">
                <a:solidFill>
                  <a:schemeClr val="accent2">
                    <a:lumMod val="50000"/>
                  </a:schemeClr>
                </a:solidFill>
              </a:rPr>
              <a:t>どこを歩いても街並み・雰囲気が</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最高のエリア。おしゃれな小物屋</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さんや、カフェなどが点在していて</a:t>
            </a:r>
            <a:endParaRPr kumimoji="1" lang="en-US" altLang="ja-JP" sz="1400" dirty="0" smtClean="0">
              <a:solidFill>
                <a:schemeClr val="accent2">
                  <a:lumMod val="50000"/>
                </a:schemeClr>
              </a:solidFill>
            </a:endParaRPr>
          </a:p>
          <a:p>
            <a:r>
              <a:rPr kumimoji="1" lang="ja-JP" altLang="en-US" sz="1400" dirty="0">
                <a:solidFill>
                  <a:schemeClr val="accent2">
                    <a:lumMod val="50000"/>
                  </a:schemeClr>
                </a:solidFill>
              </a:rPr>
              <a:t>歩</a:t>
            </a:r>
            <a:r>
              <a:rPr kumimoji="1" lang="ja-JP" altLang="en-US" sz="1400" dirty="0" smtClean="0">
                <a:solidFill>
                  <a:schemeClr val="accent2">
                    <a:lumMod val="50000"/>
                  </a:schemeClr>
                </a:solidFill>
              </a:rPr>
              <a:t>いているだけでも楽しい場所。</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雰囲気のある写真を撮るには</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うってつけの場所です！</a:t>
            </a:r>
            <a:endParaRPr kumimoji="1" lang="en-US" altLang="ja-JP" sz="1400" dirty="0" smtClean="0">
              <a:solidFill>
                <a:schemeClr val="accent2">
                  <a:lumMod val="50000"/>
                </a:schemeClr>
              </a:solidFill>
            </a:endParaRPr>
          </a:p>
          <a:p>
            <a:endParaRPr kumimoji="1" lang="en-US" altLang="ja-JP" sz="1400" dirty="0">
              <a:solidFill>
                <a:schemeClr val="accent2">
                  <a:lumMod val="50000"/>
                </a:schemeClr>
              </a:solidFill>
            </a:endParaRPr>
          </a:p>
          <a:p>
            <a:endParaRPr kumimoji="1" lang="en-US" altLang="ja-JP" sz="1400" dirty="0">
              <a:solidFill>
                <a:schemeClr val="accent2">
                  <a:lumMod val="50000"/>
                </a:schemeClr>
              </a:solidFill>
            </a:endParaRPr>
          </a:p>
        </p:txBody>
      </p:sp>
      <p:pic>
        <p:nvPicPr>
          <p:cNvPr id="18" name="図 17"/>
          <p:cNvPicPr>
            <a:picLocks noChangeAspect="1"/>
          </p:cNvPicPr>
          <p:nvPr/>
        </p:nvPicPr>
        <p:blipFill>
          <a:blip r:embed="rId3"/>
          <a:stretch>
            <a:fillRect/>
          </a:stretch>
        </p:blipFill>
        <p:spPr>
          <a:xfrm>
            <a:off x="2403565" y="1336716"/>
            <a:ext cx="2283484" cy="1712613"/>
          </a:xfrm>
          <a:prstGeom prst="rect">
            <a:avLst/>
          </a:prstGeom>
          <a:ln>
            <a:noFill/>
          </a:ln>
          <a:effectLst>
            <a:softEdge rad="112500"/>
          </a:effectLst>
        </p:spPr>
      </p:pic>
      <p:pic>
        <p:nvPicPr>
          <p:cNvPr id="19" name="図 18"/>
          <p:cNvPicPr>
            <a:picLocks noChangeAspect="1"/>
          </p:cNvPicPr>
          <p:nvPr/>
        </p:nvPicPr>
        <p:blipFill>
          <a:blip r:embed="rId4"/>
          <a:stretch>
            <a:fillRect/>
          </a:stretch>
        </p:blipFill>
        <p:spPr>
          <a:xfrm>
            <a:off x="149267" y="3958507"/>
            <a:ext cx="1567544" cy="1040849"/>
          </a:xfrm>
          <a:prstGeom prst="rect">
            <a:avLst/>
          </a:prstGeom>
          <a:ln>
            <a:noFill/>
          </a:ln>
          <a:effectLst>
            <a:softEdge rad="112500"/>
          </a:effectLst>
        </p:spPr>
      </p:pic>
      <p:pic>
        <p:nvPicPr>
          <p:cNvPr id="20" name="図 19"/>
          <p:cNvPicPr>
            <a:picLocks noChangeAspect="1"/>
          </p:cNvPicPr>
          <p:nvPr/>
        </p:nvPicPr>
        <p:blipFill>
          <a:blip r:embed="rId5"/>
          <a:stretch>
            <a:fillRect/>
          </a:stretch>
        </p:blipFill>
        <p:spPr>
          <a:xfrm>
            <a:off x="2803585" y="5210386"/>
            <a:ext cx="1883464" cy="1345332"/>
          </a:xfrm>
          <a:prstGeom prst="rect">
            <a:avLst/>
          </a:prstGeom>
          <a:ln>
            <a:noFill/>
          </a:ln>
          <a:effectLst>
            <a:softEdge rad="112500"/>
          </a:effectLst>
        </p:spPr>
      </p:pic>
      <p:sp>
        <p:nvSpPr>
          <p:cNvPr id="22" name="テキスト ボックス 21"/>
          <p:cNvSpPr txBox="1"/>
          <p:nvPr/>
        </p:nvSpPr>
        <p:spPr>
          <a:xfrm>
            <a:off x="4966125" y="0"/>
            <a:ext cx="4966126" cy="6032421"/>
          </a:xfrm>
          <a:prstGeom prst="rect">
            <a:avLst/>
          </a:prstGeom>
          <a:noFill/>
        </p:spPr>
        <p:txBody>
          <a:bodyPr wrap="square" rtlCol="0">
            <a:spAutoFit/>
          </a:bodyPr>
          <a:lstStyle/>
          <a:p>
            <a:endParaRPr kumimoji="1" lang="en-US" altLang="ja-JP" b="1" dirty="0" smtClean="0">
              <a:solidFill>
                <a:schemeClr val="accent2">
                  <a:lumMod val="50000"/>
                </a:schemeClr>
              </a:solidFill>
            </a:endParaRPr>
          </a:p>
          <a:p>
            <a:r>
              <a:rPr kumimoji="1" lang="ja-JP" altLang="en-US" b="1" dirty="0" smtClean="0">
                <a:solidFill>
                  <a:schemeClr val="accent2">
                    <a:lumMod val="50000"/>
                  </a:schemeClr>
                </a:solidFill>
              </a:rPr>
              <a:t>～ブルーマウンテンズ～★★★★☆</a:t>
            </a:r>
            <a:endParaRPr kumimoji="1" lang="en-US" altLang="ja-JP" b="1" dirty="0" smtClean="0">
              <a:solidFill>
                <a:schemeClr val="accent2">
                  <a:lumMod val="50000"/>
                </a:schemeClr>
              </a:solidFill>
            </a:endParaRPr>
          </a:p>
          <a:p>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世界</a:t>
            </a:r>
            <a:r>
              <a:rPr kumimoji="1" lang="ja-JP" altLang="en-US" sz="1400" dirty="0">
                <a:solidFill>
                  <a:schemeClr val="accent2">
                    <a:lumMod val="50000"/>
                  </a:schemeClr>
                </a:solidFill>
              </a:rPr>
              <a:t>遺産エリアに広がる広大なユーカリ林。そのユーカリが蒸発してできる自然の青い</a:t>
            </a:r>
            <a:r>
              <a:rPr kumimoji="1" lang="ja-JP" altLang="en-US" sz="1400" dirty="0" smtClean="0">
                <a:solidFill>
                  <a:schemeClr val="accent2">
                    <a:lumMod val="50000"/>
                  </a:schemeClr>
                </a:solidFill>
              </a:rPr>
              <a:t>靄（もや）から名付けられました。</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　　　　　</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・エコーポイント</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先住民アボリジニの伝説が残る、</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スリーシスターズという奇岩を</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見ることができる展望台。</a:t>
            </a:r>
            <a:endParaRPr kumimoji="1" lang="en-US" altLang="ja-JP" sz="1400" dirty="0" smtClean="0">
              <a:solidFill>
                <a:schemeClr val="accent2">
                  <a:lumMod val="50000"/>
                </a:schemeClr>
              </a:solidFill>
            </a:endParaRPr>
          </a:p>
          <a:p>
            <a:r>
              <a:rPr kumimoji="1" lang="ja-JP" altLang="en-US" sz="1400" dirty="0">
                <a:solidFill>
                  <a:schemeClr val="accent2">
                    <a:lumMod val="50000"/>
                  </a:schemeClr>
                </a:solidFill>
              </a:rPr>
              <a:t>展望</a:t>
            </a:r>
            <a:r>
              <a:rPr kumimoji="1" lang="ja-JP" altLang="en-US" sz="1400" dirty="0" smtClean="0">
                <a:solidFill>
                  <a:schemeClr val="accent2">
                    <a:lumMod val="50000"/>
                  </a:schemeClr>
                </a:solidFill>
              </a:rPr>
              <a:t>台は２階建てで、向かって</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左側に見下ろすことができます。</a:t>
            </a:r>
            <a:endParaRPr kumimoji="1" lang="en-US" altLang="ja-JP" sz="1400" dirty="0" smtClean="0">
              <a:solidFill>
                <a:schemeClr val="accent2">
                  <a:lumMod val="50000"/>
                </a:schemeClr>
              </a:solidFill>
            </a:endParaRPr>
          </a:p>
          <a:p>
            <a:endParaRPr kumimoji="1" lang="en-US" altLang="ja-JP" sz="1400" dirty="0">
              <a:solidFill>
                <a:schemeClr val="accent2">
                  <a:lumMod val="50000"/>
                </a:schemeClr>
              </a:solidFill>
            </a:endParaRPr>
          </a:p>
          <a:p>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・シーニックワールドの乗物紹介</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a:t>
            </a:r>
            <a:r>
              <a:rPr kumimoji="1" lang="en-US" altLang="ja-JP" sz="1400" dirty="0" smtClean="0">
                <a:solidFill>
                  <a:schemeClr val="accent2">
                    <a:lumMod val="50000"/>
                  </a:schemeClr>
                </a:solidFill>
              </a:rPr>
              <a:t>Railway</a:t>
            </a:r>
            <a:r>
              <a:rPr kumimoji="1" lang="ja-JP" altLang="en-US" sz="1400" dirty="0" smtClean="0">
                <a:solidFill>
                  <a:schemeClr val="accent2">
                    <a:lumMod val="50000"/>
                  </a:schemeClr>
                </a:solidFill>
              </a:rPr>
              <a:t>：トロッコ列車～</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平均傾斜</a:t>
            </a:r>
            <a:r>
              <a:rPr kumimoji="1" lang="en-US" altLang="ja-JP" sz="1400" dirty="0" smtClean="0">
                <a:solidFill>
                  <a:schemeClr val="accent2">
                    <a:lumMod val="50000"/>
                  </a:schemeClr>
                </a:solidFill>
              </a:rPr>
              <a:t>45</a:t>
            </a:r>
            <a:r>
              <a:rPr kumimoji="1" lang="ja-JP" altLang="en-US" sz="1400" dirty="0" smtClean="0">
                <a:solidFill>
                  <a:schemeClr val="accent2">
                    <a:lumMod val="50000"/>
                  </a:schemeClr>
                </a:solidFill>
              </a:rPr>
              <a:t>度、最大傾斜</a:t>
            </a:r>
            <a:r>
              <a:rPr kumimoji="1" lang="en-US" altLang="ja-JP" sz="1400" dirty="0" smtClean="0">
                <a:solidFill>
                  <a:schemeClr val="accent2">
                    <a:lumMod val="50000"/>
                  </a:schemeClr>
                </a:solidFill>
              </a:rPr>
              <a:t>54</a:t>
            </a:r>
            <a:r>
              <a:rPr kumimoji="1" lang="ja-JP" altLang="en-US" sz="1400" dirty="0" smtClean="0">
                <a:solidFill>
                  <a:schemeClr val="accent2">
                    <a:lumMod val="50000"/>
                  </a:schemeClr>
                </a:solidFill>
              </a:rPr>
              <a:t>度を下るトロッコ列車。</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崖を下る感覚でちょっぴりスリルを楽しめます。</a:t>
            </a:r>
            <a:endParaRPr kumimoji="1" lang="en-US" altLang="ja-JP" sz="1400" dirty="0" smtClean="0">
              <a:solidFill>
                <a:schemeClr val="accent2">
                  <a:lumMod val="50000"/>
                </a:schemeClr>
              </a:solidFill>
            </a:endParaRPr>
          </a:p>
          <a:p>
            <a:endParaRPr kumimoji="1" lang="en-US" altLang="ja-JP" sz="1400" dirty="0">
              <a:solidFill>
                <a:schemeClr val="accent2">
                  <a:lumMod val="50000"/>
                </a:schemeClr>
              </a:solidFill>
            </a:endParaRPr>
          </a:p>
          <a:p>
            <a:r>
              <a:rPr kumimoji="1" lang="ja-JP" altLang="en-US" sz="1400" dirty="0" smtClean="0">
                <a:solidFill>
                  <a:schemeClr val="accent2">
                    <a:lumMod val="50000"/>
                  </a:schemeClr>
                </a:solidFill>
              </a:rPr>
              <a:t>～</a:t>
            </a:r>
            <a:r>
              <a:rPr kumimoji="1" lang="en-US" altLang="ja-JP" sz="1400" dirty="0" smtClean="0">
                <a:solidFill>
                  <a:schemeClr val="accent2">
                    <a:lumMod val="50000"/>
                  </a:schemeClr>
                </a:solidFill>
              </a:rPr>
              <a:t>Cable way</a:t>
            </a:r>
            <a:r>
              <a:rPr kumimoji="1" lang="ja-JP" altLang="en-US" sz="1400" dirty="0" smtClean="0">
                <a:solidFill>
                  <a:schemeClr val="accent2">
                    <a:lumMod val="50000"/>
                  </a:schemeClr>
                </a:solidFill>
              </a:rPr>
              <a:t>：ケーブルカー～</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谷底から頂上に上ります。</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進行方向と反対側の窓側だと</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よく景色がよく見える</a:t>
            </a:r>
            <a:r>
              <a:rPr kumimoji="1" lang="ja-JP" altLang="en-US" sz="1400" dirty="0" smtClean="0">
                <a:solidFill>
                  <a:schemeClr val="accent2">
                    <a:lumMod val="50000"/>
                  </a:schemeClr>
                </a:solidFill>
              </a:rPr>
              <a:t>ので</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お勧め</a:t>
            </a:r>
            <a:r>
              <a:rPr kumimoji="1" lang="ja-JP" altLang="en-US" sz="1400" dirty="0" smtClean="0">
                <a:solidFill>
                  <a:schemeClr val="accent2">
                    <a:lumMod val="50000"/>
                  </a:schemeClr>
                </a:solidFill>
              </a:rPr>
              <a:t>です！</a:t>
            </a:r>
            <a:endParaRPr kumimoji="1" lang="en-US" altLang="ja-JP" sz="1400" dirty="0" smtClean="0">
              <a:solidFill>
                <a:schemeClr val="accent2">
                  <a:lumMod val="50000"/>
                </a:schemeClr>
              </a:solidFill>
            </a:endParaRPr>
          </a:p>
          <a:p>
            <a:endParaRPr kumimoji="1" lang="en-US" altLang="ja-JP" sz="1400" dirty="0">
              <a:solidFill>
                <a:schemeClr val="accent2">
                  <a:lumMod val="50000"/>
                </a:schemeClr>
              </a:solidFill>
            </a:endParaRPr>
          </a:p>
          <a:p>
            <a:endParaRPr kumimoji="1" lang="en-US" altLang="ja-JP" sz="1400" dirty="0">
              <a:solidFill>
                <a:schemeClr val="accent2">
                  <a:lumMod val="50000"/>
                </a:schemeClr>
              </a:solidFill>
            </a:endParaRPr>
          </a:p>
        </p:txBody>
      </p:sp>
      <p:pic>
        <p:nvPicPr>
          <p:cNvPr id="2" name="図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800000" flipV="1">
            <a:off x="7728874" y="1603494"/>
            <a:ext cx="1927780" cy="1445835"/>
          </a:xfrm>
          <a:prstGeom prst="rect">
            <a:avLst/>
          </a:prstGeom>
          <a:ln>
            <a:noFill/>
          </a:ln>
          <a:effectLst>
            <a:softEdge rad="112500"/>
          </a:effectLst>
        </p:spPr>
      </p:pic>
      <p:pic>
        <p:nvPicPr>
          <p:cNvPr id="3" name="図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58535" y="4386043"/>
            <a:ext cx="1502718" cy="2290147"/>
          </a:xfrm>
          <a:prstGeom prst="rect">
            <a:avLst/>
          </a:prstGeom>
          <a:ln>
            <a:noFill/>
          </a:ln>
          <a:effectLst>
            <a:softEdge rad="112500"/>
          </a:effectLst>
        </p:spPr>
      </p:pic>
    </p:spTree>
    <p:extLst>
      <p:ext uri="{BB962C8B-B14F-4D97-AF65-F5344CB8AC3E}">
        <p14:creationId xmlns:p14="http://schemas.microsoft.com/office/powerpoint/2010/main" val="12430749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15" y="0"/>
            <a:ext cx="9705421" cy="6858000"/>
          </a:xfrm>
          <a:prstGeom prst="rect">
            <a:avLst/>
          </a:prstGeom>
        </p:spPr>
      </p:pic>
      <p:sp>
        <p:nvSpPr>
          <p:cNvPr id="5" name="正方形/長方形 4">
            <a:extLst>
              <a:ext uri="{FF2B5EF4-FFF2-40B4-BE49-F238E27FC236}">
                <a16:creationId xmlns="" xmlns:a16="http://schemas.microsoft.com/office/drawing/2014/main" id="{4BFF4783-B48D-4742-8F4C-A7D25F2D14F6}"/>
              </a:ext>
            </a:extLst>
          </p:cNvPr>
          <p:cNvSpPr/>
          <p:nvPr/>
        </p:nvSpPr>
        <p:spPr>
          <a:xfrm>
            <a:off x="-82831" y="-30934"/>
            <a:ext cx="10097912" cy="710648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4" name="直線コネクタ 33">
            <a:extLst>
              <a:ext uri="{FF2B5EF4-FFF2-40B4-BE49-F238E27FC236}">
                <a16:creationId xmlns="" xmlns:a16="http://schemas.microsoft.com/office/drawing/2014/main" id="{4BC0CD8B-FCD4-4818-9EC7-8239D29B26B5}"/>
              </a:ext>
            </a:extLst>
          </p:cNvPr>
          <p:cNvCxnSpPr>
            <a:cxnSpLocks/>
          </p:cNvCxnSpPr>
          <p:nvPr/>
        </p:nvCxnSpPr>
        <p:spPr>
          <a:xfrm>
            <a:off x="4966126" y="0"/>
            <a:ext cx="0" cy="7044612"/>
          </a:xfrm>
          <a:prstGeom prst="line">
            <a:avLst/>
          </a:prstGeom>
          <a:ln w="254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540159" y="189782"/>
            <a:ext cx="3802977" cy="369332"/>
          </a:xfrm>
          <a:prstGeom prst="rect">
            <a:avLst/>
          </a:prstGeom>
          <a:noFill/>
        </p:spPr>
        <p:txBody>
          <a:bodyPr wrap="square" rtlCol="0">
            <a:spAutoFit/>
          </a:bodyPr>
          <a:lstStyle/>
          <a:p>
            <a:r>
              <a:rPr kumimoji="1" lang="ja-JP" altLang="en-US" dirty="0" smtClean="0">
                <a:solidFill>
                  <a:schemeClr val="accent2">
                    <a:lumMod val="50000"/>
                  </a:schemeClr>
                </a:solidFill>
              </a:rPr>
              <a:t>🐨</a:t>
            </a:r>
            <a:r>
              <a:rPr kumimoji="1" lang="en-US" altLang="ja-JP" dirty="0" smtClean="0">
                <a:solidFill>
                  <a:schemeClr val="accent2">
                    <a:lumMod val="50000"/>
                  </a:schemeClr>
                </a:solidFill>
              </a:rPr>
              <a:t>DAY1</a:t>
            </a:r>
            <a:r>
              <a:rPr kumimoji="1" lang="ja-JP" altLang="en-US" dirty="0" smtClean="0">
                <a:solidFill>
                  <a:schemeClr val="accent2">
                    <a:lumMod val="50000"/>
                  </a:schemeClr>
                </a:solidFill>
              </a:rPr>
              <a:t>・</a:t>
            </a:r>
            <a:r>
              <a:rPr kumimoji="1" lang="en-US" altLang="ja-JP" dirty="0" smtClean="0">
                <a:solidFill>
                  <a:schemeClr val="accent2">
                    <a:lumMod val="50000"/>
                  </a:schemeClr>
                </a:solidFill>
              </a:rPr>
              <a:t>DAY2</a:t>
            </a:r>
            <a:r>
              <a:rPr kumimoji="1" lang="ja-JP" altLang="en-US" dirty="0" smtClean="0">
                <a:solidFill>
                  <a:schemeClr val="accent2">
                    <a:lumMod val="50000"/>
                  </a:schemeClr>
                </a:solidFill>
              </a:rPr>
              <a:t>🐨</a:t>
            </a:r>
            <a:r>
              <a:rPr kumimoji="1" lang="en-US" altLang="ja-JP" dirty="0" smtClean="0">
                <a:solidFill>
                  <a:schemeClr val="accent2">
                    <a:lumMod val="50000"/>
                  </a:schemeClr>
                </a:solidFill>
              </a:rPr>
              <a:t>11.21-22</a:t>
            </a:r>
          </a:p>
        </p:txBody>
      </p:sp>
      <p:grpSp>
        <p:nvGrpSpPr>
          <p:cNvPr id="6" name="グループ化 5"/>
          <p:cNvGrpSpPr/>
          <p:nvPr/>
        </p:nvGrpSpPr>
        <p:grpSpPr>
          <a:xfrm>
            <a:off x="113415" y="1704864"/>
            <a:ext cx="696558" cy="1597918"/>
            <a:chOff x="168661" y="1511059"/>
            <a:chExt cx="696558" cy="1597918"/>
          </a:xfrm>
        </p:grpSpPr>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168661" y="1511059"/>
              <a:ext cx="675235" cy="653958"/>
            </a:xfrm>
            <a:prstGeom prst="rect">
              <a:avLst/>
            </a:prstGeom>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189984" y="2455019"/>
              <a:ext cx="675235" cy="653958"/>
            </a:xfrm>
            <a:prstGeom prst="rect">
              <a:avLst/>
            </a:prstGeom>
          </p:spPr>
        </p:pic>
      </p:grpSp>
      <p:sp>
        <p:nvSpPr>
          <p:cNvPr id="13" name="テキスト ボックス 12">
            <a:extLst>
              <a:ext uri="{FF2B5EF4-FFF2-40B4-BE49-F238E27FC236}">
                <a16:creationId xmlns="" xmlns:a16="http://schemas.microsoft.com/office/drawing/2014/main" id="{AB960D7B-B1CC-4046-A68F-B58C40B28283}"/>
              </a:ext>
            </a:extLst>
          </p:cNvPr>
          <p:cNvSpPr txBox="1"/>
          <p:nvPr/>
        </p:nvSpPr>
        <p:spPr>
          <a:xfrm>
            <a:off x="5651840" y="89018"/>
            <a:ext cx="3846220" cy="7417415"/>
          </a:xfrm>
          <a:prstGeom prst="rect">
            <a:avLst/>
          </a:prstGeom>
          <a:noFill/>
          <a:ln>
            <a:noFill/>
          </a:ln>
        </p:spPr>
        <p:txBody>
          <a:bodyPr wrap="square" rtlCol="0">
            <a:spAutoFit/>
          </a:bodyPr>
          <a:lstStyle/>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シドニー到着</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・降機後、流れに沿って進み建物内にて集合</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・入国審査（自動機械）</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・ターンテーブルにてスーツケース</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受取</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400" b="1" u="sng" dirty="0" smtClean="0">
                <a:solidFill>
                  <a:srgbClr val="FF0000"/>
                </a:solidFill>
                <a:latin typeface="Meiryo UI" panose="020B0604030504040204" pitchFamily="50" charset="-128"/>
                <a:ea typeface="Meiryo UI" panose="020B0604030504040204" pitchFamily="50" charset="-128"/>
              </a:rPr>
              <a:t>※</a:t>
            </a:r>
            <a:r>
              <a:rPr kumimoji="1" lang="ja-JP" altLang="en-US" sz="1400" b="1" u="sng" dirty="0" smtClean="0">
                <a:solidFill>
                  <a:srgbClr val="FF0000"/>
                </a:solidFill>
                <a:latin typeface="Meiryo UI" panose="020B0604030504040204" pitchFamily="50" charset="-128"/>
                <a:ea typeface="Meiryo UI" panose="020B0604030504040204" pitchFamily="50" charset="-128"/>
              </a:rPr>
              <a:t>ここで添乗員カタノに必ずお声がけください</a:t>
            </a:r>
            <a:endParaRPr kumimoji="1" lang="en-US" altLang="ja-JP" sz="1400" b="1" u="sng" dirty="0" smtClean="0">
              <a:solidFill>
                <a:srgbClr val="FF0000"/>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・税関（通関）</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・バスへ</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2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シドニー</a:t>
            </a:r>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空港発（下記は予定のまわり方</a:t>
            </a:r>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000" b="1"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000" b="1" dirty="0" smtClean="0">
                <a:solidFill>
                  <a:schemeClr val="accent2">
                    <a:lumMod val="50000"/>
                  </a:schemeClr>
                </a:solidFill>
                <a:latin typeface="Meiryo UI" panose="020B0604030504040204" pitchFamily="50" charset="-128"/>
                <a:ea typeface="Meiryo UI" panose="020B0604030504040204" pitchFamily="50" charset="-128"/>
              </a:rPr>
              <a:t>ハイドパークは２日目に観光します</a:t>
            </a:r>
            <a:r>
              <a:rPr kumimoji="1" lang="en-US" altLang="ja-JP" sz="1000" b="1" dirty="0" smtClean="0">
                <a:solidFill>
                  <a:schemeClr val="accent2">
                    <a:lumMod val="50000"/>
                  </a:schemeClr>
                </a:solidFill>
                <a:latin typeface="Meiryo UI" panose="020B0604030504040204" pitchFamily="50" charset="-128"/>
                <a:ea typeface="Meiryo UI" panose="020B0604030504040204" pitchFamily="50" charset="-128"/>
              </a:rPr>
              <a:t>※</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オペラハウスとのお写真撮影スポット</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昼食は「オージービーフのハンバーガー」</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ハーバーブリッジにてお写真タイム</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オペラハウス（入場観光）</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🍺シドニー最古のパブ「ロードネルソン」にてパブ体験</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ホテル</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到着</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予定</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17</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00)</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DINNER</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＠シドニータワーにて</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3</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コースのチョイスメニュー（飲み物は別料金）</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b="1" dirty="0">
              <a:solidFill>
                <a:schemeClr val="accent2">
                  <a:lumMod val="50000"/>
                </a:schemeClr>
              </a:solidFill>
              <a:latin typeface="Meiryo UI" panose="020B0604030504040204" pitchFamily="50" charset="-128"/>
              <a:ea typeface="Meiryo UI" panose="020B0604030504040204" pitchFamily="50" charset="-128"/>
            </a:endParaRPr>
          </a:p>
          <a:p>
            <a:endParaRPr kumimoji="1" lang="ja-JP" altLang="en-US" dirty="0">
              <a:solidFill>
                <a:schemeClr val="accent2">
                  <a:lumMod val="50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 xmlns:a16="http://schemas.microsoft.com/office/drawing/2014/main" id="{AB960D7B-B1CC-4046-A68F-B58C40B28283}"/>
              </a:ext>
            </a:extLst>
          </p:cNvPr>
          <p:cNvSpPr txBox="1"/>
          <p:nvPr/>
        </p:nvSpPr>
        <p:spPr>
          <a:xfrm>
            <a:off x="669116" y="3627401"/>
            <a:ext cx="1314960" cy="1600438"/>
          </a:xfrm>
          <a:prstGeom prst="rect">
            <a:avLst/>
          </a:prstGeom>
          <a:noFill/>
          <a:ln>
            <a:noFill/>
          </a:ln>
        </p:spPr>
        <p:txBody>
          <a:bodyPr wrap="square" rtlCol="0">
            <a:spAutoFit/>
          </a:bodyPr>
          <a:lstStyle/>
          <a:p>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羽田空港出発</a:t>
            </a:r>
            <a:endParaRPr kumimoji="1" lang="en-US" altLang="ja-JP" sz="1400" b="1"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・チェックイン</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・添乗員受付</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p:txBody>
      </p:sp>
      <p:pic>
        <p:nvPicPr>
          <p:cNvPr id="15" name="図 14" descr="フルーツ, 食品, 花 が含まれている画像&#10;&#10;自動的に生成された説明">
            <a:extLst>
              <a:ext uri="{FF2B5EF4-FFF2-40B4-BE49-F238E27FC236}">
                <a16:creationId xmlns="" xmlns:a16="http://schemas.microsoft.com/office/drawing/2014/main" id="{1811FE33-B978-4D64-9B93-3309ED166F39}"/>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 xmlns:a1611="http://schemas.microsoft.com/office/drawing/2016/11/main" r:id="rId7"/>
              </a:ext>
            </a:extLst>
          </a:blip>
          <a:stretch>
            <a:fillRect/>
          </a:stretch>
        </p:blipFill>
        <p:spPr>
          <a:xfrm>
            <a:off x="766861" y="4327381"/>
            <a:ext cx="977493" cy="6190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図 15">
            <a:extLst>
              <a:ext uri="{FF2B5EF4-FFF2-40B4-BE49-F238E27FC236}">
                <a16:creationId xmlns="" xmlns:a16="http://schemas.microsoft.com/office/drawing/2014/main" id="{30274796-76C0-4196-AD5A-DEA2CB49ABB8}"/>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 xmlns:a1611="http://schemas.microsoft.com/office/drawing/2016/11/main" r:id="rId5"/>
              </a:ext>
            </a:extLst>
          </a:blip>
          <a:stretch>
            <a:fillRect/>
          </a:stretch>
        </p:blipFill>
        <p:spPr>
          <a:xfrm rot="5400000">
            <a:off x="1010433" y="5096036"/>
            <a:ext cx="490347" cy="481153"/>
          </a:xfrm>
          <a:prstGeom prst="rect">
            <a:avLst/>
          </a:prstGeom>
        </p:spPr>
      </p:pic>
      <p:pic>
        <p:nvPicPr>
          <p:cNvPr id="4" name="図 3"/>
          <p:cNvPicPr>
            <a:picLocks noChangeAspect="1"/>
          </p:cNvPicPr>
          <p:nvPr/>
        </p:nvPicPr>
        <p:blipFill>
          <a:blip r:embed="rId9"/>
          <a:stretch>
            <a:fillRect/>
          </a:stretch>
        </p:blipFill>
        <p:spPr>
          <a:xfrm>
            <a:off x="669115" y="5612720"/>
            <a:ext cx="1127318" cy="563659"/>
          </a:xfrm>
          <a:prstGeom prst="rect">
            <a:avLst/>
          </a:prstGeom>
          <a:ln>
            <a:noFill/>
          </a:ln>
          <a:effectLst>
            <a:outerShdw blurRad="292100" dist="139700" dir="2700000" algn="tl" rotWithShape="0">
              <a:srgbClr val="333333">
                <a:alpha val="65000"/>
              </a:srgbClr>
            </a:outerShdw>
          </a:effectLst>
        </p:spPr>
      </p:pic>
      <p:sp>
        <p:nvSpPr>
          <p:cNvPr id="19" name="テキスト ボックス 18">
            <a:extLst>
              <a:ext uri="{FF2B5EF4-FFF2-40B4-BE49-F238E27FC236}">
                <a16:creationId xmlns="" xmlns:a16="http://schemas.microsoft.com/office/drawing/2014/main" id="{178F2430-EC89-4E26-B4A7-628725CDF1C0}"/>
              </a:ext>
            </a:extLst>
          </p:cNvPr>
          <p:cNvSpPr txBox="1"/>
          <p:nvPr/>
        </p:nvSpPr>
        <p:spPr>
          <a:xfrm>
            <a:off x="1937141" y="4242958"/>
            <a:ext cx="2730595" cy="1815882"/>
          </a:xfrm>
          <a:prstGeom prst="rect">
            <a:avLst/>
          </a:prstGeom>
          <a:noFill/>
          <a:ln>
            <a:noFill/>
          </a:ln>
        </p:spPr>
        <p:txBody>
          <a:bodyPr wrap="square" rtlCol="0">
            <a:spAutoFit/>
          </a:bodyPr>
          <a:lstStyle/>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全日空</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(NH10</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a:t>
            </a:r>
          </a:p>
          <a:p>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所要</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時間：</a:t>
            </a:r>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9</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時間</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3</a:t>
            </a:r>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5</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分</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機内食：</a:t>
            </a:r>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2</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回（離陸後・着陸前）</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日本との時差</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2</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時間</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税関申告書の配布はありません。</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到着前にお手洗いをお済ませください。</a:t>
            </a:r>
          </a:p>
        </p:txBody>
      </p:sp>
      <p:sp>
        <p:nvSpPr>
          <p:cNvPr id="21" name="テキスト ボックス 20">
            <a:extLst>
              <a:ext uri="{FF2B5EF4-FFF2-40B4-BE49-F238E27FC236}">
                <a16:creationId xmlns="" xmlns:a16="http://schemas.microsoft.com/office/drawing/2014/main" id="{AB960D7B-B1CC-4046-A68F-B58C40B28283}"/>
              </a:ext>
            </a:extLst>
          </p:cNvPr>
          <p:cNvSpPr txBox="1"/>
          <p:nvPr/>
        </p:nvSpPr>
        <p:spPr>
          <a:xfrm>
            <a:off x="669115" y="565024"/>
            <a:ext cx="2593529" cy="3323987"/>
          </a:xfrm>
          <a:prstGeom prst="rect">
            <a:avLst/>
          </a:prstGeom>
          <a:noFill/>
          <a:ln>
            <a:noFill/>
          </a:ln>
        </p:spPr>
        <p:txBody>
          <a:bodyPr wrap="square" rtlCol="0">
            <a:spAutoFit/>
          </a:bodyPr>
          <a:lstStyle/>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羽田空港集合</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smtClean="0">
                <a:latin typeface="Meiryo UI" panose="020B0604030504040204" pitchFamily="50" charset="-128"/>
                <a:ea typeface="Meiryo UI" panose="020B0604030504040204" pitchFamily="50" charset="-128"/>
              </a:rPr>
              <a:t>・</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空港係員受付</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・チェックイン</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・添乗員</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受付</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（別紙にてシドニー到着までと</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入国の詳細の案内あり）</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・セキュリティーチェック</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・出国審査</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・搭乗ゲートへ</a:t>
            </a:r>
            <a:endParaRPr kumimoji="1" lang="ja-JP" altLang="en-US" sz="2400" dirty="0">
              <a:solidFill>
                <a:schemeClr val="accent2">
                  <a:lumMod val="50000"/>
                </a:schemeClr>
              </a:solidFill>
              <a:latin typeface="Meiryo UI" panose="020B0604030504040204" pitchFamily="50" charset="-128"/>
              <a:ea typeface="Meiryo UI" panose="020B0604030504040204" pitchFamily="50" charset="-128"/>
            </a:endParaRPr>
          </a:p>
        </p:txBody>
      </p:sp>
      <p:grpSp>
        <p:nvGrpSpPr>
          <p:cNvPr id="22" name="グループ化 21"/>
          <p:cNvGrpSpPr/>
          <p:nvPr/>
        </p:nvGrpSpPr>
        <p:grpSpPr>
          <a:xfrm>
            <a:off x="5070518" y="831918"/>
            <a:ext cx="696558" cy="1597918"/>
            <a:chOff x="168661" y="1511059"/>
            <a:chExt cx="696558" cy="1597918"/>
          </a:xfrm>
        </p:grpSpPr>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168661" y="1511059"/>
              <a:ext cx="675235" cy="653958"/>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189984" y="2455019"/>
              <a:ext cx="675235" cy="653958"/>
            </a:xfrm>
            <a:prstGeom prst="rect">
              <a:avLst/>
            </a:prstGeom>
          </p:spPr>
        </p:pic>
      </p:grpSp>
      <p:pic>
        <p:nvPicPr>
          <p:cNvPr id="17" name="図 16"/>
          <p:cNvPicPr>
            <a:picLocks noChangeAspect="1"/>
          </p:cNvPicPr>
          <p:nvPr/>
        </p:nvPicPr>
        <p:blipFill>
          <a:blip r:embed="rId10"/>
          <a:stretch>
            <a:fillRect/>
          </a:stretch>
        </p:blipFill>
        <p:spPr>
          <a:xfrm>
            <a:off x="5018380" y="3038612"/>
            <a:ext cx="670618" cy="268247"/>
          </a:xfrm>
          <a:prstGeom prst="rect">
            <a:avLst/>
          </a:prstGeom>
        </p:spPr>
      </p:pic>
      <p:pic>
        <p:nvPicPr>
          <p:cNvPr id="20" name="図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5180760" y="6068505"/>
            <a:ext cx="477598" cy="462549"/>
          </a:xfrm>
          <a:prstGeom prst="rect">
            <a:avLst/>
          </a:prstGeom>
        </p:spPr>
      </p:pic>
    </p:spTree>
    <p:extLst>
      <p:ext uri="{BB962C8B-B14F-4D97-AF65-F5344CB8AC3E}">
        <p14:creationId xmlns:p14="http://schemas.microsoft.com/office/powerpoint/2010/main" val="4151205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15" y="0"/>
            <a:ext cx="9705421" cy="6858000"/>
          </a:xfrm>
          <a:prstGeom prst="rect">
            <a:avLst/>
          </a:prstGeom>
        </p:spPr>
      </p:pic>
      <p:sp>
        <p:nvSpPr>
          <p:cNvPr id="5" name="正方形/長方形 4">
            <a:extLst>
              <a:ext uri="{FF2B5EF4-FFF2-40B4-BE49-F238E27FC236}">
                <a16:creationId xmlns="" xmlns:a16="http://schemas.microsoft.com/office/drawing/2014/main" id="{4BFF4783-B48D-4742-8F4C-A7D25F2D14F6}"/>
              </a:ext>
            </a:extLst>
          </p:cNvPr>
          <p:cNvSpPr/>
          <p:nvPr/>
        </p:nvSpPr>
        <p:spPr>
          <a:xfrm>
            <a:off x="-82830" y="0"/>
            <a:ext cx="10097912" cy="710648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4" name="直線コネクタ 33">
            <a:extLst>
              <a:ext uri="{FF2B5EF4-FFF2-40B4-BE49-F238E27FC236}">
                <a16:creationId xmlns="" xmlns:a16="http://schemas.microsoft.com/office/drawing/2014/main" id="{4BC0CD8B-FCD4-4818-9EC7-8239D29B26B5}"/>
              </a:ext>
            </a:extLst>
          </p:cNvPr>
          <p:cNvCxnSpPr>
            <a:cxnSpLocks/>
          </p:cNvCxnSpPr>
          <p:nvPr/>
        </p:nvCxnSpPr>
        <p:spPr>
          <a:xfrm>
            <a:off x="4966126" y="0"/>
            <a:ext cx="0" cy="7044612"/>
          </a:xfrm>
          <a:prstGeom prst="line">
            <a:avLst/>
          </a:prstGeom>
          <a:ln w="254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213324" y="155752"/>
            <a:ext cx="3802977" cy="1785104"/>
          </a:xfrm>
          <a:prstGeom prst="rect">
            <a:avLst/>
          </a:prstGeom>
          <a:noFill/>
        </p:spPr>
        <p:txBody>
          <a:bodyPr wrap="square" rtlCol="0">
            <a:spAutoFit/>
          </a:bodyPr>
          <a:lstStyle/>
          <a:p>
            <a:r>
              <a:rPr kumimoji="1" lang="ja-JP" altLang="en-US" dirty="0" smtClean="0">
                <a:solidFill>
                  <a:schemeClr val="accent2">
                    <a:lumMod val="50000"/>
                  </a:schemeClr>
                </a:solidFill>
              </a:rPr>
              <a:t>🐨</a:t>
            </a:r>
            <a:r>
              <a:rPr kumimoji="1" lang="en-US" altLang="ja-JP" dirty="0" smtClean="0">
                <a:solidFill>
                  <a:schemeClr val="accent2">
                    <a:lumMod val="50000"/>
                  </a:schemeClr>
                </a:solidFill>
              </a:rPr>
              <a:t>HOTEL</a:t>
            </a:r>
            <a:r>
              <a:rPr kumimoji="1" lang="ja-JP" altLang="en-US" dirty="0" smtClean="0">
                <a:solidFill>
                  <a:schemeClr val="accent2">
                    <a:lumMod val="50000"/>
                  </a:schemeClr>
                </a:solidFill>
              </a:rPr>
              <a:t> </a:t>
            </a:r>
            <a:r>
              <a:rPr kumimoji="1" lang="en-US" altLang="ja-JP" dirty="0" smtClean="0">
                <a:solidFill>
                  <a:schemeClr val="accent2">
                    <a:lumMod val="50000"/>
                  </a:schemeClr>
                </a:solidFill>
              </a:rPr>
              <a:t>INFORMATION</a:t>
            </a:r>
            <a:r>
              <a:rPr kumimoji="1" lang="ja-JP" altLang="en-US" dirty="0" smtClean="0">
                <a:solidFill>
                  <a:schemeClr val="accent2">
                    <a:lumMod val="50000"/>
                  </a:schemeClr>
                </a:solidFill>
              </a:rPr>
              <a:t>🐨</a:t>
            </a:r>
            <a:endParaRPr kumimoji="1" lang="en-US" altLang="ja-JP" dirty="0" smtClean="0">
              <a:solidFill>
                <a:schemeClr val="accent2">
                  <a:lumMod val="50000"/>
                </a:schemeClr>
              </a:solidFill>
            </a:endParaRPr>
          </a:p>
          <a:p>
            <a:r>
              <a:rPr kumimoji="1" lang="ja-JP" altLang="en-US" sz="1700" b="1" dirty="0" smtClean="0">
                <a:solidFill>
                  <a:schemeClr val="accent2">
                    <a:lumMod val="50000"/>
                  </a:schemeClr>
                </a:solidFill>
              </a:rPr>
              <a:t>リッジズワールドスクエアシドニー</a:t>
            </a:r>
            <a:endParaRPr kumimoji="1" lang="en-US" altLang="ja-JP" sz="1700" b="1" dirty="0" smtClean="0">
              <a:solidFill>
                <a:schemeClr val="accent2">
                  <a:lumMod val="50000"/>
                </a:schemeClr>
              </a:solidFill>
            </a:endParaRPr>
          </a:p>
          <a:p>
            <a:endParaRPr kumimoji="1" lang="en-US" altLang="ja-JP" dirty="0">
              <a:solidFill>
                <a:schemeClr val="accent2">
                  <a:lumMod val="50000"/>
                </a:schemeClr>
              </a:solidFill>
            </a:endParaRPr>
          </a:p>
          <a:p>
            <a:endParaRPr kumimoji="1" lang="en-US" altLang="ja-JP" dirty="0" smtClean="0">
              <a:solidFill>
                <a:schemeClr val="accent2">
                  <a:lumMod val="50000"/>
                </a:schemeClr>
              </a:solidFill>
            </a:endParaRPr>
          </a:p>
          <a:p>
            <a:endParaRPr kumimoji="1" lang="en-US" altLang="ja-JP" dirty="0">
              <a:solidFill>
                <a:schemeClr val="accent2">
                  <a:lumMod val="50000"/>
                </a:schemeClr>
              </a:solidFill>
            </a:endParaRPr>
          </a:p>
          <a:p>
            <a:endParaRPr kumimoji="1" lang="ja-JP" altLang="en-US" dirty="0">
              <a:solidFill>
                <a:schemeClr val="accent2">
                  <a:lumMod val="50000"/>
                </a:schemeClr>
              </a:solidFill>
            </a:endParaRPr>
          </a:p>
        </p:txBody>
      </p:sp>
      <p:pic>
        <p:nvPicPr>
          <p:cNvPr id="3" name="図 2"/>
          <p:cNvPicPr>
            <a:picLocks noChangeAspect="1"/>
          </p:cNvPicPr>
          <p:nvPr/>
        </p:nvPicPr>
        <p:blipFill>
          <a:blip r:embed="rId3"/>
          <a:stretch>
            <a:fillRect/>
          </a:stretch>
        </p:blipFill>
        <p:spPr>
          <a:xfrm>
            <a:off x="2490573" y="1026846"/>
            <a:ext cx="2279307" cy="2011557"/>
          </a:xfrm>
          <a:prstGeom prst="rect">
            <a:avLst/>
          </a:prstGeom>
        </p:spPr>
      </p:pic>
      <p:pic>
        <p:nvPicPr>
          <p:cNvPr id="4" name="図 3"/>
          <p:cNvPicPr>
            <a:picLocks noChangeAspect="1"/>
          </p:cNvPicPr>
          <p:nvPr/>
        </p:nvPicPr>
        <p:blipFill>
          <a:blip r:embed="rId4"/>
          <a:stretch>
            <a:fillRect/>
          </a:stretch>
        </p:blipFill>
        <p:spPr>
          <a:xfrm>
            <a:off x="213324" y="1026845"/>
            <a:ext cx="2228324" cy="2011557"/>
          </a:xfrm>
          <a:prstGeom prst="rect">
            <a:avLst/>
          </a:prstGeom>
        </p:spPr>
      </p:pic>
      <p:sp>
        <p:nvSpPr>
          <p:cNvPr id="6" name="テキスト ボックス 5"/>
          <p:cNvSpPr txBox="1"/>
          <p:nvPr/>
        </p:nvSpPr>
        <p:spPr>
          <a:xfrm>
            <a:off x="213324" y="3209026"/>
            <a:ext cx="4556556" cy="523220"/>
          </a:xfrm>
          <a:prstGeom prst="rect">
            <a:avLst/>
          </a:prstGeom>
          <a:noFill/>
        </p:spPr>
        <p:txBody>
          <a:bodyPr wrap="square" rtlCol="0">
            <a:spAutoFit/>
          </a:bodyPr>
          <a:lstStyle/>
          <a:p>
            <a:pPr algn="ctr"/>
            <a:r>
              <a:rPr kumimoji="1" lang="ja-JP" altLang="en-US" sz="1400" dirty="0" smtClean="0">
                <a:solidFill>
                  <a:schemeClr val="accent2">
                    <a:lumMod val="50000"/>
                  </a:schemeClr>
                </a:solidFill>
              </a:rPr>
              <a:t>～スーパーまで徒歩</a:t>
            </a:r>
            <a:r>
              <a:rPr kumimoji="1" lang="en-US" altLang="ja-JP" sz="1400" dirty="0" smtClean="0">
                <a:solidFill>
                  <a:schemeClr val="accent2">
                    <a:lumMod val="50000"/>
                  </a:schemeClr>
                </a:solidFill>
              </a:rPr>
              <a:t>30</a:t>
            </a:r>
            <a:r>
              <a:rPr kumimoji="1" lang="ja-JP" altLang="en-US" sz="1400" dirty="0">
                <a:solidFill>
                  <a:schemeClr val="accent2">
                    <a:lumMod val="50000"/>
                  </a:schemeClr>
                </a:solidFill>
              </a:rPr>
              <a:t>秒</a:t>
            </a:r>
            <a:r>
              <a:rPr kumimoji="1" lang="ja-JP" altLang="en-US" sz="1400" dirty="0" smtClean="0">
                <a:solidFill>
                  <a:schemeClr val="accent2">
                    <a:lumMod val="50000"/>
                  </a:schemeClr>
                </a:solidFill>
              </a:rPr>
              <a:t>の</a:t>
            </a:r>
            <a:r>
              <a:rPr kumimoji="1" lang="ja-JP" altLang="en-US" sz="1400" dirty="0" smtClean="0">
                <a:solidFill>
                  <a:schemeClr val="accent2">
                    <a:lumMod val="50000"/>
                  </a:schemeClr>
                </a:solidFill>
              </a:rPr>
              <a:t>好立地ホテル</a:t>
            </a:r>
            <a:r>
              <a:rPr kumimoji="1" lang="en-US" altLang="ja-JP" sz="1400" dirty="0" smtClean="0">
                <a:solidFill>
                  <a:schemeClr val="accent2">
                    <a:lumMod val="50000"/>
                  </a:schemeClr>
                </a:solidFill>
              </a:rPr>
              <a:t>‼</a:t>
            </a:r>
            <a:r>
              <a:rPr kumimoji="1" lang="ja-JP" altLang="en-US" sz="1400" dirty="0" smtClean="0">
                <a:solidFill>
                  <a:schemeClr val="accent2">
                    <a:lumMod val="50000"/>
                  </a:schemeClr>
                </a:solidFill>
              </a:rPr>
              <a:t>～</a:t>
            </a:r>
            <a:endParaRPr kumimoji="1" lang="en-US" altLang="ja-JP" sz="1400" dirty="0" smtClean="0">
              <a:solidFill>
                <a:schemeClr val="accent2">
                  <a:lumMod val="50000"/>
                </a:schemeClr>
              </a:solidFill>
            </a:endParaRPr>
          </a:p>
          <a:p>
            <a:pPr algn="ctr"/>
            <a:r>
              <a:rPr kumimoji="1" lang="ja-JP" altLang="en-US" sz="1400" dirty="0" smtClean="0">
                <a:solidFill>
                  <a:schemeClr val="accent2">
                    <a:lumMod val="50000"/>
                  </a:schemeClr>
                </a:solidFill>
              </a:rPr>
              <a:t>まさにシドニーの中心に位置をしています。</a:t>
            </a:r>
            <a:endParaRPr kumimoji="1" lang="ja-JP" altLang="en-US" sz="1400" dirty="0">
              <a:solidFill>
                <a:schemeClr val="accent2">
                  <a:lumMod val="50000"/>
                </a:schemeClr>
              </a:solidFill>
            </a:endParaRPr>
          </a:p>
        </p:txBody>
      </p:sp>
      <p:pic>
        <p:nvPicPr>
          <p:cNvPr id="7" name="図 6"/>
          <p:cNvPicPr>
            <a:picLocks noChangeAspect="1"/>
          </p:cNvPicPr>
          <p:nvPr/>
        </p:nvPicPr>
        <p:blipFill>
          <a:blip r:embed="rId5"/>
          <a:stretch>
            <a:fillRect/>
          </a:stretch>
        </p:blipFill>
        <p:spPr>
          <a:xfrm>
            <a:off x="5220833" y="155752"/>
            <a:ext cx="4401758" cy="2472321"/>
          </a:xfrm>
          <a:prstGeom prst="rect">
            <a:avLst/>
          </a:prstGeom>
        </p:spPr>
      </p:pic>
      <p:sp>
        <p:nvSpPr>
          <p:cNvPr id="10" name="テキスト ボックス 9"/>
          <p:cNvSpPr txBox="1"/>
          <p:nvPr/>
        </p:nvSpPr>
        <p:spPr>
          <a:xfrm>
            <a:off x="370936" y="3732246"/>
            <a:ext cx="3972200" cy="2492990"/>
          </a:xfrm>
          <a:prstGeom prst="rect">
            <a:avLst/>
          </a:prstGeom>
          <a:solidFill>
            <a:schemeClr val="accent4">
              <a:lumMod val="20000"/>
              <a:lumOff val="80000"/>
            </a:schemeClr>
          </a:solidFill>
        </p:spPr>
        <p:txBody>
          <a:bodyPr wrap="square" rtlCol="0">
            <a:spAutoFit/>
          </a:bodyPr>
          <a:lstStyle/>
          <a:p>
            <a:pPr algn="ctr"/>
            <a:r>
              <a:rPr kumimoji="1" lang="ja-JP" altLang="en-US" sz="1200" dirty="0" smtClean="0">
                <a:solidFill>
                  <a:srgbClr val="002060"/>
                </a:solidFill>
                <a:latin typeface="Meiryo UI" panose="020B0604030504040204" pitchFamily="50" charset="-128"/>
                <a:ea typeface="Meiryo UI" panose="020B0604030504040204" pitchFamily="50" charset="-128"/>
              </a:rPr>
              <a:t>★ホテル情報★</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r>
              <a:rPr kumimoji="1" lang="en-US" altLang="ja-JP" sz="1200" dirty="0" smtClean="0">
                <a:solidFill>
                  <a:srgbClr val="002060"/>
                </a:solidFill>
                <a:latin typeface="Meiryo UI" panose="020B0604030504040204" pitchFamily="50" charset="-128"/>
                <a:ea typeface="Meiryo UI" panose="020B0604030504040204" pitchFamily="50" charset="-128"/>
              </a:rPr>
              <a:t>WIFI</a:t>
            </a:r>
            <a:r>
              <a:rPr kumimoji="1" lang="ja-JP" altLang="en-US" sz="1200" dirty="0" smtClean="0">
                <a:solidFill>
                  <a:srgbClr val="002060"/>
                </a:solidFill>
                <a:latin typeface="Meiryo UI" panose="020B0604030504040204" pitchFamily="50" charset="-128"/>
                <a:ea typeface="Meiryo UI" panose="020B0604030504040204" pitchFamily="50" charset="-128"/>
              </a:rPr>
              <a:t>→無料　「</a:t>
            </a:r>
            <a:r>
              <a:rPr kumimoji="1" lang="en-US" altLang="ja-JP" sz="1200" dirty="0" err="1" smtClean="0">
                <a:solidFill>
                  <a:srgbClr val="002060"/>
                </a:solidFill>
                <a:latin typeface="Meiryo UI" panose="020B0604030504040204" pitchFamily="50" charset="-128"/>
                <a:ea typeface="Meiryo UI" panose="020B0604030504040204" pitchFamily="50" charset="-128"/>
              </a:rPr>
              <a:t>Rydges</a:t>
            </a:r>
            <a:r>
              <a:rPr kumimoji="1" lang="en-US" altLang="ja-JP" sz="1200" dirty="0" smtClean="0">
                <a:solidFill>
                  <a:srgbClr val="002060"/>
                </a:solidFill>
                <a:latin typeface="Meiryo UI" panose="020B0604030504040204" pitchFamily="50" charset="-128"/>
                <a:ea typeface="Meiryo UI" panose="020B0604030504040204" pitchFamily="50" charset="-128"/>
              </a:rPr>
              <a:t> World Square</a:t>
            </a:r>
            <a:r>
              <a:rPr kumimoji="1" lang="ja-JP" altLang="en-US" sz="1200" dirty="0" smtClean="0">
                <a:solidFill>
                  <a:srgbClr val="002060"/>
                </a:solidFill>
                <a:latin typeface="Meiryo UI" panose="020B0604030504040204" pitchFamily="50" charset="-128"/>
                <a:ea typeface="Meiryo UI" panose="020B0604030504040204" pitchFamily="50" charset="-128"/>
              </a:rPr>
              <a:t>」</a:t>
            </a:r>
            <a:r>
              <a:rPr kumimoji="1" lang="en-US" altLang="ja-JP" sz="1200" dirty="0" smtClean="0">
                <a:solidFill>
                  <a:srgbClr val="002060"/>
                </a:solidFill>
                <a:latin typeface="Meiryo UI" panose="020B0604030504040204" pitchFamily="50" charset="-128"/>
                <a:ea typeface="Meiryo UI" panose="020B0604030504040204" pitchFamily="50" charset="-128"/>
              </a:rPr>
              <a:t>	</a:t>
            </a:r>
            <a:r>
              <a:rPr kumimoji="1" lang="ja-JP" altLang="en-US" sz="1200" dirty="0" smtClean="0">
                <a:solidFill>
                  <a:srgbClr val="002060"/>
                </a:solidFill>
                <a:latin typeface="Meiryo UI" panose="020B0604030504040204" pitchFamily="50" charset="-128"/>
                <a:ea typeface="Meiryo UI" panose="020B0604030504040204" pitchFamily="50" charset="-128"/>
              </a:rPr>
              <a:t>を選択</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r>
              <a:rPr kumimoji="1" lang="ja-JP" altLang="en-US" sz="1200" dirty="0">
                <a:solidFill>
                  <a:srgbClr val="002060"/>
                </a:solidFill>
                <a:latin typeface="Meiryo UI" panose="020B0604030504040204" pitchFamily="50" charset="-128"/>
                <a:ea typeface="Meiryo UI" panose="020B0604030504040204" pitchFamily="50" charset="-128"/>
              </a:rPr>
              <a:t>　</a:t>
            </a:r>
            <a:r>
              <a:rPr kumimoji="1" lang="ja-JP" altLang="en-US" sz="1200" dirty="0" smtClean="0">
                <a:solidFill>
                  <a:srgbClr val="002060"/>
                </a:solidFill>
                <a:latin typeface="Meiryo UI" panose="020B0604030504040204" pitchFamily="50" charset="-128"/>
                <a:ea typeface="Meiryo UI" panose="020B0604030504040204" pitchFamily="50" charset="-128"/>
              </a:rPr>
              <a:t>　　　　上の段に苗字（例：</a:t>
            </a:r>
            <a:r>
              <a:rPr kumimoji="1" lang="en-US" altLang="ja-JP" sz="1200" dirty="0" smtClean="0">
                <a:solidFill>
                  <a:srgbClr val="002060"/>
                </a:solidFill>
                <a:latin typeface="Meiryo UI" panose="020B0604030504040204" pitchFamily="50" charset="-128"/>
                <a:ea typeface="Meiryo UI" panose="020B0604030504040204" pitchFamily="50" charset="-128"/>
              </a:rPr>
              <a:t>KATANO</a:t>
            </a:r>
            <a:r>
              <a:rPr kumimoji="1" lang="ja-JP" altLang="en-US" sz="1200" dirty="0" smtClean="0">
                <a:solidFill>
                  <a:srgbClr val="002060"/>
                </a:solidFill>
                <a:latin typeface="Meiryo UI" panose="020B0604030504040204" pitchFamily="50" charset="-128"/>
                <a:ea typeface="Meiryo UI" panose="020B0604030504040204" pitchFamily="50" charset="-128"/>
              </a:rPr>
              <a:t>）</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r>
              <a:rPr kumimoji="1" lang="ja-JP" altLang="en-US" sz="1200" dirty="0" smtClean="0">
                <a:solidFill>
                  <a:srgbClr val="002060"/>
                </a:solidFill>
                <a:latin typeface="Meiryo UI" panose="020B0604030504040204" pitchFamily="50" charset="-128"/>
                <a:ea typeface="Meiryo UI" panose="020B0604030504040204" pitchFamily="50" charset="-128"/>
              </a:rPr>
              <a:t>　　　　　下の段に部屋番号（例：</a:t>
            </a:r>
            <a:r>
              <a:rPr kumimoji="1" lang="en-US" altLang="ja-JP" sz="1200" dirty="0" smtClean="0">
                <a:solidFill>
                  <a:srgbClr val="002060"/>
                </a:solidFill>
                <a:latin typeface="Meiryo UI" panose="020B0604030504040204" pitchFamily="50" charset="-128"/>
                <a:ea typeface="Meiryo UI" panose="020B0604030504040204" pitchFamily="50" charset="-128"/>
              </a:rPr>
              <a:t>208</a:t>
            </a:r>
            <a:r>
              <a:rPr kumimoji="1" lang="ja-JP" altLang="en-US" sz="1200" dirty="0" smtClean="0">
                <a:solidFill>
                  <a:srgbClr val="002060"/>
                </a:solidFill>
                <a:latin typeface="Meiryo UI" panose="020B0604030504040204" pitchFamily="50" charset="-128"/>
                <a:ea typeface="Meiryo UI" panose="020B0604030504040204" pitchFamily="50" charset="-128"/>
              </a:rPr>
              <a:t>）</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r>
              <a:rPr kumimoji="1" lang="ja-JP" altLang="en-US" sz="1200" dirty="0" smtClean="0">
                <a:solidFill>
                  <a:srgbClr val="002060"/>
                </a:solidFill>
                <a:latin typeface="Meiryo UI" panose="020B0604030504040204" pitchFamily="50" charset="-128"/>
                <a:ea typeface="Meiryo UI" panose="020B0604030504040204" pitchFamily="50" charset="-128"/>
              </a:rPr>
              <a:t>　　　　　を入力して接続完了！</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endParaRPr kumimoji="1" lang="en-US" altLang="ja-JP" sz="1200" dirty="0">
              <a:solidFill>
                <a:srgbClr val="002060"/>
              </a:solidFill>
              <a:latin typeface="Meiryo UI" panose="020B0604030504040204" pitchFamily="50" charset="-128"/>
              <a:ea typeface="Meiryo UI" panose="020B0604030504040204" pitchFamily="50" charset="-128"/>
            </a:endParaRPr>
          </a:p>
          <a:p>
            <a:r>
              <a:rPr kumimoji="1" lang="ja-JP" altLang="en-US" sz="1200" dirty="0" smtClean="0">
                <a:solidFill>
                  <a:srgbClr val="002060"/>
                </a:solidFill>
                <a:latin typeface="Meiryo UI" panose="020B0604030504040204" pitchFamily="50" charset="-128"/>
                <a:ea typeface="Meiryo UI" panose="020B0604030504040204" pitchFamily="50" charset="-128"/>
              </a:rPr>
              <a:t>電話→お部屋からお部屋　</a:t>
            </a:r>
            <a:r>
              <a:rPr kumimoji="1" lang="ja-JP" altLang="en-US" sz="1200" dirty="0" smtClean="0">
                <a:solidFill>
                  <a:srgbClr val="002060"/>
                </a:solidFill>
                <a:latin typeface="Meiryo UI" panose="020B0604030504040204" pitchFamily="50" charset="-128"/>
                <a:ea typeface="Meiryo UI" panose="020B0604030504040204" pitchFamily="50" charset="-128"/>
              </a:rPr>
              <a:t>受話器を上げて、部屋番号入力</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endParaRPr kumimoji="1" lang="en-US" altLang="ja-JP" sz="1200" dirty="0">
              <a:solidFill>
                <a:srgbClr val="002060"/>
              </a:solidFill>
              <a:latin typeface="Meiryo UI" panose="020B0604030504040204" pitchFamily="50" charset="-128"/>
              <a:ea typeface="Meiryo UI" panose="020B0604030504040204" pitchFamily="50" charset="-128"/>
            </a:endParaRPr>
          </a:p>
          <a:p>
            <a:r>
              <a:rPr kumimoji="1" lang="ja-JP" altLang="en-US" sz="1200" dirty="0" smtClean="0">
                <a:solidFill>
                  <a:srgbClr val="002060"/>
                </a:solidFill>
                <a:latin typeface="Meiryo UI" panose="020B0604030504040204" pitchFamily="50" charset="-128"/>
                <a:ea typeface="Meiryo UI" panose="020B0604030504040204" pitchFamily="50" charset="-128"/>
              </a:rPr>
              <a:t>朝食→朝</a:t>
            </a:r>
            <a:r>
              <a:rPr kumimoji="1" lang="en-US" altLang="ja-JP" sz="1200" dirty="0" smtClean="0">
                <a:solidFill>
                  <a:srgbClr val="002060"/>
                </a:solidFill>
                <a:latin typeface="Meiryo UI" panose="020B0604030504040204" pitchFamily="50" charset="-128"/>
                <a:ea typeface="Meiryo UI" panose="020B0604030504040204" pitchFamily="50" charset="-128"/>
              </a:rPr>
              <a:t>6</a:t>
            </a:r>
            <a:r>
              <a:rPr kumimoji="1" lang="ja-JP" altLang="en-US" sz="1200" dirty="0" smtClean="0">
                <a:solidFill>
                  <a:srgbClr val="002060"/>
                </a:solidFill>
                <a:latin typeface="Meiryo UI" panose="020B0604030504040204" pitchFamily="50" charset="-128"/>
                <a:ea typeface="Meiryo UI" panose="020B0604030504040204" pitchFamily="50" charset="-128"/>
              </a:rPr>
              <a:t>：</a:t>
            </a:r>
            <a:r>
              <a:rPr kumimoji="1" lang="en-US" altLang="ja-JP" sz="1200" dirty="0" smtClean="0">
                <a:solidFill>
                  <a:srgbClr val="002060"/>
                </a:solidFill>
                <a:latin typeface="Meiryo UI" panose="020B0604030504040204" pitchFamily="50" charset="-128"/>
                <a:ea typeface="Meiryo UI" panose="020B0604030504040204" pitchFamily="50" charset="-128"/>
              </a:rPr>
              <a:t>30</a:t>
            </a:r>
            <a:r>
              <a:rPr kumimoji="1" lang="ja-JP" altLang="en-US" sz="1200" dirty="0" smtClean="0">
                <a:solidFill>
                  <a:srgbClr val="002060"/>
                </a:solidFill>
                <a:latin typeface="Meiryo UI" panose="020B0604030504040204" pitchFamily="50" charset="-128"/>
                <a:ea typeface="Meiryo UI" panose="020B0604030504040204" pitchFamily="50" charset="-128"/>
              </a:rPr>
              <a:t>～　Ｌ階に会場あり</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endParaRPr kumimoji="1" lang="en-US" altLang="ja-JP" sz="1200" dirty="0">
              <a:solidFill>
                <a:srgbClr val="002060"/>
              </a:solidFill>
              <a:latin typeface="Meiryo UI" panose="020B0604030504040204" pitchFamily="50" charset="-128"/>
              <a:ea typeface="Meiryo UI" panose="020B0604030504040204" pitchFamily="50" charset="-128"/>
            </a:endParaRPr>
          </a:p>
          <a:p>
            <a:r>
              <a:rPr kumimoji="1" lang="ja-JP" altLang="en-US" sz="1200" dirty="0">
                <a:solidFill>
                  <a:srgbClr val="002060"/>
                </a:solidFill>
                <a:latin typeface="Meiryo UI" panose="020B0604030504040204" pitchFamily="50" charset="-128"/>
                <a:ea typeface="Meiryo UI" panose="020B0604030504040204" pitchFamily="50" charset="-128"/>
              </a:rPr>
              <a:t>コンビニ</a:t>
            </a:r>
            <a:r>
              <a:rPr kumimoji="1" lang="ja-JP" altLang="en-US" sz="1200" dirty="0" smtClean="0">
                <a:solidFill>
                  <a:srgbClr val="002060"/>
                </a:solidFill>
                <a:latin typeface="Meiryo UI" panose="020B0604030504040204" pitchFamily="50" charset="-128"/>
                <a:ea typeface="Meiryo UI" panose="020B0604030504040204" pitchFamily="50" charset="-128"/>
              </a:rPr>
              <a:t>は？→同じ建物（出入口は別）の地下１階に</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r>
              <a:rPr kumimoji="1" lang="ja-JP" altLang="en-US" sz="1200" dirty="0">
                <a:solidFill>
                  <a:srgbClr val="002060"/>
                </a:solidFill>
                <a:latin typeface="Meiryo UI" panose="020B0604030504040204" pitchFamily="50" charset="-128"/>
                <a:ea typeface="Meiryo UI" panose="020B0604030504040204" pitchFamily="50" charset="-128"/>
              </a:rPr>
              <a:t>　</a:t>
            </a:r>
            <a:r>
              <a:rPr kumimoji="1" lang="ja-JP" altLang="en-US" sz="1200" dirty="0" smtClean="0">
                <a:solidFill>
                  <a:srgbClr val="002060"/>
                </a:solidFill>
                <a:latin typeface="Meiryo UI" panose="020B0604030504040204" pitchFamily="50" charset="-128"/>
                <a:ea typeface="Meiryo UI" panose="020B0604030504040204" pitchFamily="50" charset="-128"/>
              </a:rPr>
              <a:t>　　　　　　　コールスというスーパーがございます。</a:t>
            </a:r>
            <a:endParaRPr kumimoji="1" lang="en-US" altLang="ja-JP" sz="1200" dirty="0" smtClean="0">
              <a:solidFill>
                <a:srgbClr val="002060"/>
              </a:solidFill>
              <a:latin typeface="Meiryo UI" panose="020B0604030504040204" pitchFamily="50" charset="-128"/>
              <a:ea typeface="Meiryo UI" panose="020B0604030504040204" pitchFamily="50" charset="-128"/>
            </a:endParaRPr>
          </a:p>
          <a:p>
            <a:endParaRPr kumimoji="1" lang="en-US" altLang="ja-JP" sz="1200" dirty="0" smtClean="0">
              <a:solidFill>
                <a:srgbClr val="002060"/>
              </a:solidFill>
              <a:latin typeface="Meiryo UI" panose="020B0604030504040204" pitchFamily="50" charset="-128"/>
              <a:ea typeface="Meiryo UI" panose="020B0604030504040204" pitchFamily="50" charset="-128"/>
            </a:endParaRPr>
          </a:p>
        </p:txBody>
      </p:sp>
      <p:sp>
        <p:nvSpPr>
          <p:cNvPr id="8" name="円/楕円 7"/>
          <p:cNvSpPr/>
          <p:nvPr/>
        </p:nvSpPr>
        <p:spPr>
          <a:xfrm>
            <a:off x="3398808" y="1639019"/>
            <a:ext cx="543464" cy="5348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5220833" y="2803585"/>
            <a:ext cx="4401758" cy="4093428"/>
          </a:xfrm>
          <a:prstGeom prst="rect">
            <a:avLst/>
          </a:prstGeom>
          <a:noFill/>
        </p:spPr>
        <p:txBody>
          <a:bodyPr wrap="square" rtlCol="0">
            <a:spAutoFit/>
          </a:bodyPr>
          <a:lstStyle/>
          <a:p>
            <a:r>
              <a:rPr kumimoji="1" lang="ja-JP" altLang="en-US" dirty="0" smtClean="0">
                <a:solidFill>
                  <a:schemeClr val="accent2">
                    <a:lumMod val="50000"/>
                  </a:schemeClr>
                </a:solidFill>
              </a:rPr>
              <a:t>★スーパーの注意事項★</a:t>
            </a:r>
            <a:endParaRPr kumimoji="1" lang="en-US" altLang="ja-JP" dirty="0" smtClean="0">
              <a:solidFill>
                <a:schemeClr val="accent2">
                  <a:lumMod val="50000"/>
                </a:schemeClr>
              </a:solidFill>
            </a:endParaRPr>
          </a:p>
          <a:p>
            <a:endParaRPr kumimoji="1" lang="en-US" altLang="ja-JP" dirty="0">
              <a:solidFill>
                <a:schemeClr val="accent2">
                  <a:lumMod val="50000"/>
                </a:schemeClr>
              </a:solidFill>
            </a:endParaRPr>
          </a:p>
          <a:p>
            <a:r>
              <a:rPr kumimoji="1" lang="ja-JP" altLang="en-US" sz="1400" dirty="0" smtClean="0">
                <a:solidFill>
                  <a:schemeClr val="accent2">
                    <a:lumMod val="50000"/>
                  </a:schemeClr>
                </a:solidFill>
              </a:rPr>
              <a:t>・普通の水はどれ？→</a:t>
            </a:r>
            <a:r>
              <a:rPr kumimoji="1" lang="en-US" altLang="ja-JP" sz="1400" dirty="0" smtClean="0">
                <a:solidFill>
                  <a:schemeClr val="accent2">
                    <a:lumMod val="50000"/>
                  </a:schemeClr>
                </a:solidFill>
              </a:rPr>
              <a:t>spring water, still water</a:t>
            </a:r>
          </a:p>
          <a:p>
            <a:r>
              <a:rPr kumimoji="1" lang="ja-JP" altLang="en-US" sz="1400" dirty="0" smtClean="0">
                <a:solidFill>
                  <a:schemeClr val="accent2">
                    <a:lumMod val="50000"/>
                  </a:schemeClr>
                </a:solidFill>
              </a:rPr>
              <a:t>・炭酸</a:t>
            </a:r>
            <a:r>
              <a:rPr kumimoji="1" lang="ja-JP" altLang="en-US" sz="1400" dirty="0">
                <a:solidFill>
                  <a:schemeClr val="accent2">
                    <a:lumMod val="50000"/>
                  </a:schemeClr>
                </a:solidFill>
              </a:rPr>
              <a:t>水</a:t>
            </a:r>
            <a:r>
              <a:rPr kumimoji="1" lang="ja-JP" altLang="en-US" sz="1400" dirty="0" smtClean="0">
                <a:solidFill>
                  <a:schemeClr val="accent2">
                    <a:lumMod val="50000"/>
                  </a:schemeClr>
                </a:solidFill>
              </a:rPr>
              <a:t>は？→</a:t>
            </a:r>
            <a:r>
              <a:rPr kumimoji="1" lang="en-US" altLang="ja-JP" sz="1400" dirty="0" smtClean="0">
                <a:solidFill>
                  <a:schemeClr val="accent2">
                    <a:lumMod val="50000"/>
                  </a:schemeClr>
                </a:solidFill>
              </a:rPr>
              <a:t>sparkling water</a:t>
            </a:r>
          </a:p>
          <a:p>
            <a:r>
              <a:rPr kumimoji="1" lang="en-US" altLang="ja-JP" sz="1400" dirty="0" smtClean="0">
                <a:solidFill>
                  <a:schemeClr val="accent2">
                    <a:lumMod val="50000"/>
                  </a:schemeClr>
                </a:solidFill>
              </a:rPr>
              <a:t>※</a:t>
            </a:r>
            <a:r>
              <a:rPr kumimoji="1" lang="ja-JP" altLang="en-US" sz="1400" dirty="0" smtClean="0">
                <a:solidFill>
                  <a:schemeClr val="accent2">
                    <a:lumMod val="50000"/>
                  </a:schemeClr>
                </a:solidFill>
              </a:rPr>
              <a:t>冷えていないほうが安く買えますよ～♪</a:t>
            </a:r>
            <a:endParaRPr kumimoji="1" lang="en-US" altLang="ja-JP" sz="1400" dirty="0" smtClean="0">
              <a:solidFill>
                <a:schemeClr val="accent2">
                  <a:lumMod val="50000"/>
                </a:schemeClr>
              </a:solidFill>
            </a:endParaRPr>
          </a:p>
          <a:p>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・お酒が見つからない？</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→専門店でしか、お酒は扱えない決まりになって　　</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います。</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→スーパーの隣がお酒屋さんなので立ち寄ってみ　　</a:t>
            </a:r>
            <a:r>
              <a:rPr kumimoji="1" lang="ja-JP" altLang="en-US" sz="1400" dirty="0">
                <a:solidFill>
                  <a:schemeClr val="accent2">
                    <a:lumMod val="50000"/>
                  </a:schemeClr>
                </a:solidFill>
              </a:rPr>
              <a:t>　</a:t>
            </a:r>
            <a:r>
              <a:rPr kumimoji="1" lang="ja-JP" altLang="en-US" sz="1400" dirty="0" smtClean="0">
                <a:solidFill>
                  <a:schemeClr val="accent2">
                    <a:lumMod val="50000"/>
                  </a:schemeClr>
                </a:solidFill>
              </a:rPr>
              <a:t>　</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ては？</a:t>
            </a:r>
            <a:endParaRPr kumimoji="1" lang="en-US" altLang="ja-JP" sz="1400" dirty="0" smtClean="0">
              <a:solidFill>
                <a:schemeClr val="accent2">
                  <a:lumMod val="50000"/>
                </a:schemeClr>
              </a:solidFill>
            </a:endParaRPr>
          </a:p>
          <a:p>
            <a:endParaRPr kumimoji="1" lang="en-US" altLang="ja-JP" sz="1400" dirty="0">
              <a:solidFill>
                <a:schemeClr val="accent2">
                  <a:lumMod val="50000"/>
                </a:schemeClr>
              </a:solidFill>
            </a:endParaRPr>
          </a:p>
          <a:p>
            <a:r>
              <a:rPr kumimoji="1" lang="ja-JP" altLang="en-US" sz="1400" dirty="0" smtClean="0">
                <a:solidFill>
                  <a:schemeClr val="accent2">
                    <a:lumMod val="50000"/>
                  </a:schemeClr>
                </a:solidFill>
              </a:rPr>
              <a:t>・レジが不安です。</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→セルフレジと有人レジで分かれています。</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並ぶ際に注意。</a:t>
            </a:r>
            <a:endParaRPr kumimoji="1" lang="en-US" altLang="ja-JP" sz="1400" dirty="0" smtClean="0">
              <a:solidFill>
                <a:schemeClr val="accent2">
                  <a:lumMod val="50000"/>
                </a:schemeClr>
              </a:solidFill>
            </a:endParaRPr>
          </a:p>
          <a:p>
            <a:r>
              <a:rPr kumimoji="1" lang="ja-JP" altLang="en-US" sz="1400" dirty="0" smtClean="0">
                <a:solidFill>
                  <a:schemeClr val="accent2">
                    <a:lumMod val="50000"/>
                  </a:schemeClr>
                </a:solidFill>
              </a:rPr>
              <a:t>セルフを選ぶ際、カードを使用する際は</a:t>
            </a:r>
            <a:endParaRPr kumimoji="1" lang="en-US" altLang="ja-JP" sz="1400" dirty="0" smtClean="0">
              <a:solidFill>
                <a:schemeClr val="accent2">
                  <a:lumMod val="50000"/>
                </a:schemeClr>
              </a:solidFill>
            </a:endParaRPr>
          </a:p>
          <a:p>
            <a:r>
              <a:rPr kumimoji="1" lang="en-US" altLang="ja-JP" sz="1400" dirty="0" smtClean="0">
                <a:solidFill>
                  <a:schemeClr val="accent2">
                    <a:lumMod val="50000"/>
                  </a:schemeClr>
                </a:solidFill>
              </a:rPr>
              <a:t>CREDIT</a:t>
            </a:r>
            <a:r>
              <a:rPr kumimoji="1" lang="ja-JP" altLang="en-US" sz="1400" dirty="0" smtClean="0">
                <a:solidFill>
                  <a:schemeClr val="accent2">
                    <a:lumMod val="50000"/>
                  </a:schemeClr>
                </a:solidFill>
              </a:rPr>
              <a:t>をご選択ください。</a:t>
            </a:r>
            <a:endParaRPr kumimoji="1" lang="en-US" altLang="ja-JP" sz="1400" dirty="0" smtClean="0">
              <a:solidFill>
                <a:schemeClr val="accent2">
                  <a:lumMod val="50000"/>
                </a:schemeClr>
              </a:solidFill>
            </a:endParaRPr>
          </a:p>
          <a:p>
            <a:endParaRPr kumimoji="1" lang="en-US" altLang="ja-JP" sz="1400" dirty="0"/>
          </a:p>
        </p:txBody>
      </p:sp>
      <p:pic>
        <p:nvPicPr>
          <p:cNvPr id="13" name="図 12"/>
          <p:cNvPicPr>
            <a:picLocks noChangeAspect="1"/>
          </p:cNvPicPr>
          <p:nvPr/>
        </p:nvPicPr>
        <p:blipFill>
          <a:blip r:embed="rId6"/>
          <a:stretch>
            <a:fillRect/>
          </a:stretch>
        </p:blipFill>
        <p:spPr>
          <a:xfrm>
            <a:off x="9195847" y="2866200"/>
            <a:ext cx="437530" cy="906881"/>
          </a:xfrm>
          <a:prstGeom prst="rect">
            <a:avLst/>
          </a:prstGeom>
        </p:spPr>
      </p:pic>
    </p:spTree>
    <p:extLst>
      <p:ext uri="{BB962C8B-B14F-4D97-AF65-F5344CB8AC3E}">
        <p14:creationId xmlns:p14="http://schemas.microsoft.com/office/powerpoint/2010/main" val="13157251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15" y="0"/>
            <a:ext cx="9705421" cy="6858000"/>
          </a:xfrm>
          <a:prstGeom prst="rect">
            <a:avLst/>
          </a:prstGeom>
        </p:spPr>
      </p:pic>
      <p:sp>
        <p:nvSpPr>
          <p:cNvPr id="5" name="正方形/長方形 4">
            <a:extLst>
              <a:ext uri="{FF2B5EF4-FFF2-40B4-BE49-F238E27FC236}">
                <a16:creationId xmlns="" xmlns:a16="http://schemas.microsoft.com/office/drawing/2014/main" id="{4BFF4783-B48D-4742-8F4C-A7D25F2D14F6}"/>
              </a:ext>
            </a:extLst>
          </p:cNvPr>
          <p:cNvSpPr/>
          <p:nvPr/>
        </p:nvSpPr>
        <p:spPr>
          <a:xfrm>
            <a:off x="-82831" y="10308"/>
            <a:ext cx="10097912" cy="710648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4" name="直線コネクタ 33">
            <a:extLst>
              <a:ext uri="{FF2B5EF4-FFF2-40B4-BE49-F238E27FC236}">
                <a16:creationId xmlns="" xmlns:a16="http://schemas.microsoft.com/office/drawing/2014/main" id="{4BC0CD8B-FCD4-4818-9EC7-8239D29B26B5}"/>
              </a:ext>
            </a:extLst>
          </p:cNvPr>
          <p:cNvCxnSpPr>
            <a:cxnSpLocks/>
          </p:cNvCxnSpPr>
          <p:nvPr/>
        </p:nvCxnSpPr>
        <p:spPr>
          <a:xfrm>
            <a:off x="4966126" y="0"/>
            <a:ext cx="0" cy="7044612"/>
          </a:xfrm>
          <a:prstGeom prst="line">
            <a:avLst/>
          </a:prstGeom>
          <a:ln w="254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540159" y="189782"/>
            <a:ext cx="3802977" cy="369332"/>
          </a:xfrm>
          <a:prstGeom prst="rect">
            <a:avLst/>
          </a:prstGeom>
          <a:noFill/>
        </p:spPr>
        <p:txBody>
          <a:bodyPr wrap="square" rtlCol="0">
            <a:spAutoFit/>
          </a:bodyPr>
          <a:lstStyle/>
          <a:p>
            <a:r>
              <a:rPr kumimoji="1" lang="ja-JP" altLang="en-US" dirty="0" smtClean="0">
                <a:solidFill>
                  <a:schemeClr val="accent2">
                    <a:lumMod val="50000"/>
                  </a:schemeClr>
                </a:solidFill>
              </a:rPr>
              <a:t>🐨</a:t>
            </a:r>
            <a:r>
              <a:rPr kumimoji="1" lang="en-US" altLang="ja-JP" dirty="0" smtClean="0">
                <a:solidFill>
                  <a:schemeClr val="accent2">
                    <a:lumMod val="50000"/>
                  </a:schemeClr>
                </a:solidFill>
              </a:rPr>
              <a:t>DAY3</a:t>
            </a:r>
            <a:r>
              <a:rPr kumimoji="1" lang="ja-JP" altLang="en-US" dirty="0" smtClean="0">
                <a:solidFill>
                  <a:schemeClr val="accent2">
                    <a:lumMod val="50000"/>
                  </a:schemeClr>
                </a:solidFill>
              </a:rPr>
              <a:t>🐨</a:t>
            </a:r>
            <a:r>
              <a:rPr kumimoji="1" lang="en-US" altLang="ja-JP" dirty="0" smtClean="0">
                <a:solidFill>
                  <a:schemeClr val="accent2">
                    <a:lumMod val="50000"/>
                  </a:schemeClr>
                </a:solidFill>
              </a:rPr>
              <a:t>11.23</a:t>
            </a:r>
          </a:p>
        </p:txBody>
      </p:sp>
      <p:grpSp>
        <p:nvGrpSpPr>
          <p:cNvPr id="6" name="グループ化 5"/>
          <p:cNvGrpSpPr/>
          <p:nvPr/>
        </p:nvGrpSpPr>
        <p:grpSpPr>
          <a:xfrm>
            <a:off x="122141" y="1535351"/>
            <a:ext cx="605396" cy="1550566"/>
            <a:chOff x="168661" y="1511059"/>
            <a:chExt cx="696558" cy="1597918"/>
          </a:xfrm>
        </p:grpSpPr>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168661" y="1511059"/>
              <a:ext cx="675235" cy="653958"/>
            </a:xfrm>
            <a:prstGeom prst="rect">
              <a:avLst/>
            </a:prstGeom>
          </p:spPr>
        </p:pic>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189984" y="2455019"/>
              <a:ext cx="675235" cy="653958"/>
            </a:xfrm>
            <a:prstGeom prst="rect">
              <a:avLst/>
            </a:prstGeom>
          </p:spPr>
        </p:pic>
      </p:grpSp>
      <p:sp>
        <p:nvSpPr>
          <p:cNvPr id="13" name="テキスト ボックス 12">
            <a:extLst>
              <a:ext uri="{FF2B5EF4-FFF2-40B4-BE49-F238E27FC236}">
                <a16:creationId xmlns="" xmlns:a16="http://schemas.microsoft.com/office/drawing/2014/main" id="{AB960D7B-B1CC-4046-A68F-B58C40B28283}"/>
              </a:ext>
            </a:extLst>
          </p:cNvPr>
          <p:cNvSpPr txBox="1"/>
          <p:nvPr/>
        </p:nvSpPr>
        <p:spPr>
          <a:xfrm>
            <a:off x="5674227" y="189782"/>
            <a:ext cx="3978731" cy="2739211"/>
          </a:xfrm>
          <a:prstGeom prst="rect">
            <a:avLst/>
          </a:prstGeom>
          <a:noFill/>
          <a:ln>
            <a:noFill/>
          </a:ln>
        </p:spPr>
        <p:txBody>
          <a:bodyPr wrap="square" rtlCol="0">
            <a:spAutoFit/>
          </a:bodyPr>
          <a:lstStyle/>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ホテル到着</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・自由</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時間（オプションありの方は</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4</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時間くらい自由）</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・オプショナルツアーご参加の方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集合：</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ロビ</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ー</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時間</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18</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45</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・（シドニー湾ディナークルーズ）</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ドレスコード</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不要</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・ホテル着</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b="1" dirty="0">
              <a:solidFill>
                <a:schemeClr val="accent2">
                  <a:lumMod val="50000"/>
                </a:schemeClr>
              </a:solidFill>
              <a:latin typeface="Meiryo UI" panose="020B0604030504040204" pitchFamily="50" charset="-128"/>
              <a:ea typeface="Meiryo UI" panose="020B0604030504040204" pitchFamily="50" charset="-128"/>
            </a:endParaRPr>
          </a:p>
          <a:p>
            <a:endParaRPr kumimoji="1" lang="ja-JP" altLang="en-US" dirty="0">
              <a:solidFill>
                <a:schemeClr val="accent2">
                  <a:lumMod val="50000"/>
                </a:schemeClr>
              </a:solidFill>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 xmlns:a16="http://schemas.microsoft.com/office/drawing/2014/main" id="{AB960D7B-B1CC-4046-A68F-B58C40B28283}"/>
              </a:ext>
            </a:extLst>
          </p:cNvPr>
          <p:cNvSpPr txBox="1"/>
          <p:nvPr/>
        </p:nvSpPr>
        <p:spPr>
          <a:xfrm>
            <a:off x="806893" y="947295"/>
            <a:ext cx="3316254" cy="2893100"/>
          </a:xfrm>
          <a:prstGeom prst="rect">
            <a:avLst/>
          </a:prstGeom>
          <a:noFill/>
          <a:ln>
            <a:noFill/>
          </a:ln>
        </p:spPr>
        <p:txBody>
          <a:bodyPr wrap="square" rtlCol="0">
            <a:spAutoFit/>
          </a:bodyPr>
          <a:lstStyle/>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ホテル出発</a:t>
            </a:r>
            <a:r>
              <a:rPr kumimoji="1" lang="ja-JP" altLang="en-US" sz="1400" b="1"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場所：ロビー　時間</a:t>
            </a:r>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a:t>
            </a:r>
            <a:r>
              <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rPr>
              <a:t>9</a:t>
            </a:r>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a:t>
            </a:r>
            <a:r>
              <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rPr>
              <a:t>00</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b="1"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～シドニーぐるり街歩き～</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主な行先と見所</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・セントアンドリュー教会</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・ロックス</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地区</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・ハイドパーク</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バ</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ラックス</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・フィッシュマーケット（各自</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LUNCH</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・フェリー（シドニー・フェリー）</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→ハーバーブリッジくぐり✨</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ja-JP" altLang="en-US" sz="1400" dirty="0">
              <a:solidFill>
                <a:schemeClr val="accent2">
                  <a:lumMod val="50000"/>
                </a:schemeClr>
              </a:solidFill>
              <a:latin typeface="Meiryo UI" panose="020B0604030504040204" pitchFamily="50" charset="-128"/>
              <a:ea typeface="Meiryo UI" panose="020B0604030504040204" pitchFamily="50" charset="-128"/>
            </a:endParaRPr>
          </a:p>
        </p:txBody>
      </p:sp>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5091841" y="1080886"/>
            <a:ext cx="675235" cy="653958"/>
          </a:xfrm>
          <a:prstGeom prst="rect">
            <a:avLst/>
          </a:prstGeom>
        </p:spPr>
      </p:pic>
      <p:sp>
        <p:nvSpPr>
          <p:cNvPr id="3" name="正方形/長方形 2"/>
          <p:cNvSpPr/>
          <p:nvPr/>
        </p:nvSpPr>
        <p:spPr>
          <a:xfrm>
            <a:off x="370936" y="3694973"/>
            <a:ext cx="3972199" cy="3050884"/>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en-US" altLang="ja-JP" dirty="0" smtClean="0">
              <a:solidFill>
                <a:schemeClr val="accent2">
                  <a:lumMod val="50000"/>
                </a:schemeClr>
              </a:solidFill>
            </a:endParaRPr>
          </a:p>
          <a:p>
            <a:pPr algn="ctr"/>
            <a:endParaRPr kumimoji="1" lang="en-US" altLang="ja-JP" dirty="0">
              <a:solidFill>
                <a:schemeClr val="accent2">
                  <a:lumMod val="50000"/>
                </a:schemeClr>
              </a:solidFill>
            </a:endParaRPr>
          </a:p>
          <a:p>
            <a:pPr algn="ctr"/>
            <a:endParaRPr kumimoji="1" lang="en-US" altLang="ja-JP" dirty="0" smtClean="0">
              <a:solidFill>
                <a:schemeClr val="accent2">
                  <a:lumMod val="50000"/>
                </a:schemeClr>
              </a:solidFill>
            </a:endParaRPr>
          </a:p>
          <a:p>
            <a:pPr algn="ctr"/>
            <a:endParaRPr kumimoji="1" lang="en-US" altLang="ja-JP" dirty="0">
              <a:solidFill>
                <a:schemeClr val="accent2">
                  <a:lumMod val="50000"/>
                </a:schemeClr>
              </a:solidFill>
            </a:endParaRPr>
          </a:p>
          <a:p>
            <a:pPr algn="ctr"/>
            <a:endParaRPr kumimoji="1" lang="en-US" altLang="ja-JP" dirty="0" smtClean="0">
              <a:solidFill>
                <a:schemeClr val="accent2">
                  <a:lumMod val="50000"/>
                </a:schemeClr>
              </a:solidFill>
            </a:endParaRPr>
          </a:p>
          <a:p>
            <a:pPr algn="ctr"/>
            <a:endParaRPr kumimoji="1" lang="en-US" altLang="ja-JP" dirty="0">
              <a:solidFill>
                <a:schemeClr val="accent2">
                  <a:lumMod val="50000"/>
                </a:schemeClr>
              </a:solidFill>
            </a:endParaRPr>
          </a:p>
          <a:p>
            <a:pPr algn="ctr"/>
            <a:endParaRPr kumimoji="1" lang="ja-JP" altLang="en-US" dirty="0">
              <a:solidFill>
                <a:schemeClr val="accent2">
                  <a:lumMod val="50000"/>
                </a:schemeClr>
              </a:solidFill>
            </a:endParaRPr>
          </a:p>
        </p:txBody>
      </p:sp>
      <p:sp>
        <p:nvSpPr>
          <p:cNvPr id="26" name="正方形/長方形 25"/>
          <p:cNvSpPr/>
          <p:nvPr/>
        </p:nvSpPr>
        <p:spPr>
          <a:xfrm>
            <a:off x="5085375" y="2362211"/>
            <a:ext cx="4636595" cy="4137687"/>
          </a:xfrm>
          <a:prstGeom prst="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accent2">
                  <a:lumMod val="50000"/>
                </a:schemeClr>
              </a:solidFill>
            </a:endParaRPr>
          </a:p>
        </p:txBody>
      </p:sp>
      <p:pic>
        <p:nvPicPr>
          <p:cNvPr id="3078" name="Picture 6" descr="http://www.wanpug.com/illust/illust318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8464" y="5048870"/>
            <a:ext cx="1502944" cy="1329518"/>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370935" y="3726331"/>
            <a:ext cx="3972200" cy="2893100"/>
          </a:xfrm>
          <a:prstGeom prst="rect">
            <a:avLst/>
          </a:prstGeom>
          <a:noFill/>
        </p:spPr>
        <p:txBody>
          <a:bodyPr wrap="square" rtlCol="0">
            <a:spAutoFit/>
          </a:bodyPr>
          <a:lstStyle/>
          <a:p>
            <a:pPr algn="ctr"/>
            <a:r>
              <a:rPr kumimoji="1" lang="ja-JP" altLang="en-US" sz="1400" dirty="0" smtClean="0">
                <a:solidFill>
                  <a:srgbClr val="002060"/>
                </a:solidFill>
                <a:latin typeface="Meiryo UI" panose="020B0604030504040204" pitchFamily="50" charset="-128"/>
                <a:ea typeface="Meiryo UI" panose="020B0604030504040204" pitchFamily="50" charset="-128"/>
              </a:rPr>
              <a:t>★必ずお読みください</a:t>
            </a:r>
            <a:r>
              <a:rPr kumimoji="1" lang="ja-JP" altLang="en-US" sz="1400" dirty="0" smtClean="0">
                <a:solidFill>
                  <a:srgbClr val="002060"/>
                </a:solidFill>
                <a:latin typeface="Meiryo UI" panose="020B0604030504040204" pitchFamily="50" charset="-128"/>
                <a:ea typeface="Meiryo UI" panose="020B0604030504040204" pitchFamily="50" charset="-128"/>
              </a:rPr>
              <a:t>★</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pPr algn="ct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・午前は公共交通機関を使用した観光となります。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迷子にならないように、ご注意ください。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・ガイディングレシーバーをご持参ください。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・貴重品の管理をお願い致します。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・タオルを交換希望の場合は、バスタブに使用済タオルを入れてください。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・ランチはフィッシュマーケットで各自お召し上がりください。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フィッシュアンドチップスも美味しいですよ♪</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・ホテルの帰着予定は</a:t>
            </a:r>
            <a:r>
              <a:rPr kumimoji="1" lang="en-US" altLang="ja-JP" sz="1400" dirty="0" smtClean="0">
                <a:solidFill>
                  <a:srgbClr val="002060"/>
                </a:solidFill>
                <a:latin typeface="Meiryo UI" panose="020B0604030504040204" pitchFamily="50" charset="-128"/>
                <a:ea typeface="Meiryo UI" panose="020B0604030504040204" pitchFamily="50" charset="-128"/>
              </a:rPr>
              <a:t>14</a:t>
            </a:r>
            <a:r>
              <a:rPr kumimoji="1" lang="ja-JP" altLang="en-US" sz="1400" dirty="0" smtClean="0">
                <a:solidFill>
                  <a:srgbClr val="002060"/>
                </a:solidFill>
                <a:latin typeface="Meiryo UI" panose="020B0604030504040204" pitchFamily="50" charset="-128"/>
                <a:ea typeface="Meiryo UI" panose="020B0604030504040204" pitchFamily="50" charset="-128"/>
              </a:rPr>
              <a:t>：</a:t>
            </a:r>
            <a:r>
              <a:rPr kumimoji="1" lang="en-US" altLang="ja-JP" sz="1400" dirty="0" smtClean="0">
                <a:solidFill>
                  <a:srgbClr val="002060"/>
                </a:solidFill>
                <a:latin typeface="Meiryo UI" panose="020B0604030504040204" pitchFamily="50" charset="-128"/>
                <a:ea typeface="Meiryo UI" panose="020B0604030504040204" pitchFamily="50" charset="-128"/>
              </a:rPr>
              <a:t>30</a:t>
            </a:r>
            <a:r>
              <a:rPr kumimoji="1" lang="ja-JP" altLang="en-US" sz="1400" dirty="0" smtClean="0">
                <a:solidFill>
                  <a:srgbClr val="002060"/>
                </a:solidFill>
                <a:latin typeface="Meiryo UI" panose="020B0604030504040204" pitchFamily="50" charset="-128"/>
                <a:ea typeface="Meiryo UI" panose="020B0604030504040204" pitchFamily="50" charset="-128"/>
              </a:rPr>
              <a:t>以降となります。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・何かあった場合の連絡先は</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a:t>
            </a:r>
            <a:r>
              <a:rPr kumimoji="1" lang="en-US" altLang="ja-JP" sz="1400" dirty="0" smtClean="0">
                <a:solidFill>
                  <a:srgbClr val="002060"/>
                </a:solidFill>
                <a:latin typeface="Meiryo UI" panose="020B0604030504040204" pitchFamily="50" charset="-128"/>
                <a:ea typeface="Meiryo UI" panose="020B0604030504040204" pitchFamily="50" charset="-128"/>
              </a:rPr>
              <a:t>+</a:t>
            </a:r>
            <a:r>
              <a:rPr kumimoji="1" lang="en-US" altLang="ja-JP" sz="1400" dirty="0" smtClean="0">
                <a:solidFill>
                  <a:srgbClr val="002060"/>
                </a:solidFill>
                <a:latin typeface="Meiryo UI" panose="020B0604030504040204" pitchFamily="50" charset="-128"/>
                <a:ea typeface="Meiryo UI" panose="020B0604030504040204" pitchFamily="50" charset="-128"/>
              </a:rPr>
              <a:t>81</a:t>
            </a:r>
            <a:r>
              <a:rPr kumimoji="1" lang="en-US" altLang="ja-JP" sz="1400" dirty="0" smtClean="0">
                <a:solidFill>
                  <a:srgbClr val="002060"/>
                </a:solidFill>
                <a:latin typeface="Meiryo UI" panose="020B0604030504040204" pitchFamily="50" charset="-128"/>
                <a:ea typeface="Meiryo UI" panose="020B0604030504040204" pitchFamily="50" charset="-128"/>
              </a:rPr>
              <a:t>80-7843-4634</a:t>
            </a:r>
            <a:r>
              <a:rPr kumimoji="1" lang="ja-JP" altLang="en-US" sz="1400" dirty="0" smtClean="0">
                <a:solidFill>
                  <a:srgbClr val="002060"/>
                </a:solidFill>
                <a:latin typeface="Meiryo UI" panose="020B0604030504040204" pitchFamily="50" charset="-128"/>
                <a:ea typeface="Meiryo UI" panose="020B0604030504040204" pitchFamily="50" charset="-128"/>
              </a:rPr>
              <a:t>）</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p:txBody>
      </p:sp>
      <p:sp>
        <p:nvSpPr>
          <p:cNvPr id="16" name="テキスト ボックス 15"/>
          <p:cNvSpPr txBox="1"/>
          <p:nvPr/>
        </p:nvSpPr>
        <p:spPr>
          <a:xfrm>
            <a:off x="5130136" y="2406428"/>
            <a:ext cx="4522822" cy="3108543"/>
          </a:xfrm>
          <a:prstGeom prst="rect">
            <a:avLst/>
          </a:prstGeom>
          <a:noFill/>
        </p:spPr>
        <p:txBody>
          <a:bodyPr wrap="square" rtlCol="0">
            <a:spAutoFit/>
          </a:bodyPr>
          <a:lstStyle/>
          <a:p>
            <a:pPr algn="ctr"/>
            <a:r>
              <a:rPr kumimoji="1" lang="ja-JP" altLang="en-US" sz="1400" dirty="0" smtClean="0">
                <a:solidFill>
                  <a:srgbClr val="002060"/>
                </a:solidFill>
                <a:latin typeface="Meiryo UI" panose="020B0604030504040204" pitchFamily="50" charset="-128"/>
                <a:ea typeface="Meiryo UI" panose="020B0604030504040204" pitchFamily="50" charset="-128"/>
              </a:rPr>
              <a:t>★自由行動時の探検</a:t>
            </a:r>
            <a:r>
              <a:rPr kumimoji="1" lang="ja-JP" altLang="en-US" sz="1400" dirty="0">
                <a:solidFill>
                  <a:srgbClr val="002060"/>
                </a:solidFill>
                <a:latin typeface="Meiryo UI" panose="020B0604030504040204" pitchFamily="50" charset="-128"/>
                <a:ea typeface="Meiryo UI" panose="020B0604030504040204" pitchFamily="50" charset="-128"/>
              </a:rPr>
              <a:t>場所</a:t>
            </a:r>
            <a:r>
              <a:rPr kumimoji="1" lang="ja-JP" altLang="en-US" sz="1400" dirty="0" smtClean="0">
                <a:solidFill>
                  <a:srgbClr val="002060"/>
                </a:solidFill>
                <a:latin typeface="Meiryo UI" panose="020B0604030504040204" pitchFamily="50" charset="-128"/>
                <a:ea typeface="Meiryo UI" panose="020B0604030504040204" pitchFamily="50" charset="-128"/>
              </a:rPr>
              <a:t>★</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pPr algn="ct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・ワールドスクエアショッピングセンター</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→ホテルの入っている建物、買い物スポットが充実してます。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・スーパーマーケット（</a:t>
            </a:r>
            <a:r>
              <a:rPr kumimoji="1" lang="en-US" altLang="ja-JP" sz="1400" dirty="0" smtClean="0">
                <a:solidFill>
                  <a:srgbClr val="002060"/>
                </a:solidFill>
                <a:latin typeface="Meiryo UI" panose="020B0604030504040204" pitchFamily="50" charset="-128"/>
                <a:ea typeface="Meiryo UI" panose="020B0604030504040204" pitchFamily="50" charset="-128"/>
              </a:rPr>
              <a:t>Coles</a:t>
            </a:r>
            <a:r>
              <a:rPr kumimoji="1" lang="ja-JP" altLang="en-US" sz="1400" dirty="0" smtClean="0">
                <a:solidFill>
                  <a:srgbClr val="002060"/>
                </a:solidFill>
                <a:latin typeface="Meiryo UI" panose="020B0604030504040204" pitchFamily="50" charset="-128"/>
                <a:ea typeface="Meiryo UI" panose="020B0604030504040204" pitchFamily="50" charset="-128"/>
              </a:rPr>
              <a:t>）営業時間：</a:t>
            </a:r>
            <a:r>
              <a:rPr kumimoji="1" lang="en-US" altLang="ja-JP" sz="1400" dirty="0" smtClean="0">
                <a:solidFill>
                  <a:srgbClr val="002060"/>
                </a:solidFill>
                <a:latin typeface="Meiryo UI" panose="020B0604030504040204" pitchFamily="50" charset="-128"/>
                <a:ea typeface="Meiryo UI" panose="020B0604030504040204" pitchFamily="50" charset="-128"/>
              </a:rPr>
              <a:t>6AM-12AM</a:t>
            </a:r>
          </a:p>
          <a:p>
            <a:r>
              <a:rPr kumimoji="1" lang="ja-JP" altLang="en-US" sz="1400" dirty="0" smtClean="0">
                <a:solidFill>
                  <a:srgbClr val="002060"/>
                </a:solidFill>
                <a:latin typeface="Meiryo UI" panose="020B0604030504040204" pitchFamily="50" charset="-128"/>
                <a:ea typeface="Meiryo UI" panose="020B0604030504040204" pitchFamily="50" charset="-128"/>
              </a:rPr>
              <a:t>→ホテルの地下にはスーパーがあります。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・パイフェイス</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→オーストラリアの国民食、ミートパイが手軽に食べられます。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・ピットストリートモール</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→日本の銀座？をカジュアルにした雰囲気。</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a:t>
            </a:r>
            <a:r>
              <a:rPr kumimoji="1" lang="en-US" altLang="ja-JP" sz="1400" dirty="0" smtClean="0">
                <a:solidFill>
                  <a:srgbClr val="002060"/>
                </a:solidFill>
                <a:latin typeface="Meiryo UI" panose="020B0604030504040204" pitchFamily="50" charset="-128"/>
                <a:ea typeface="Meiryo UI" panose="020B0604030504040204" pitchFamily="50" charset="-128"/>
              </a:rPr>
              <a:t>QVB</a:t>
            </a:r>
            <a:r>
              <a:rPr kumimoji="1" lang="ja-JP" altLang="en-US" sz="1400" dirty="0" smtClean="0">
                <a:solidFill>
                  <a:srgbClr val="002060"/>
                </a:solidFill>
                <a:latin typeface="Meiryo UI" panose="020B0604030504040204" pitchFamily="50" charset="-128"/>
                <a:ea typeface="Meiryo UI" panose="020B0604030504040204" pitchFamily="50" charset="-128"/>
              </a:rPr>
              <a:t>（</a:t>
            </a:r>
            <a:r>
              <a:rPr kumimoji="1" lang="en-US" altLang="ja-JP" sz="1400" dirty="0" smtClean="0">
                <a:solidFill>
                  <a:srgbClr val="002060"/>
                </a:solidFill>
                <a:latin typeface="Meiryo UI" panose="020B0604030504040204" pitchFamily="50" charset="-128"/>
                <a:ea typeface="Meiryo UI" panose="020B0604030504040204" pitchFamily="50" charset="-128"/>
              </a:rPr>
              <a:t>Queen Victoria Building</a:t>
            </a:r>
            <a:r>
              <a:rPr kumimoji="1" lang="ja-JP" altLang="en-US" sz="1400" dirty="0" smtClean="0">
                <a:solidFill>
                  <a:srgbClr val="002060"/>
                </a:solidFill>
                <a:latin typeface="Meiryo UI" panose="020B0604030504040204" pitchFamily="50" charset="-128"/>
                <a:ea typeface="Meiryo UI" panose="020B0604030504040204" pitchFamily="50" charset="-128"/>
              </a:rPr>
              <a:t>）</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→日本の百貨店に近い建物です。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→「Ｔ２」とういオシャレな紅茶屋さんあります。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endParaRPr kumimoji="1" lang="en-US" altLang="ja-JP" sz="1400" dirty="0" smtClean="0">
              <a:solidFill>
                <a:srgbClr val="002060"/>
              </a:solidFill>
              <a:latin typeface="Meiryo UI" panose="020B0604030504040204" pitchFamily="50" charset="-128"/>
              <a:ea typeface="Meiryo UI" panose="020B0604030504040204" pitchFamily="50" charset="-128"/>
            </a:endParaRPr>
          </a:p>
        </p:txBody>
      </p:sp>
      <p:sp>
        <p:nvSpPr>
          <p:cNvPr id="9" name="円形吹き出し 8"/>
          <p:cNvSpPr/>
          <p:nvPr/>
        </p:nvSpPr>
        <p:spPr>
          <a:xfrm>
            <a:off x="5162373" y="5342675"/>
            <a:ext cx="2808435" cy="1201439"/>
          </a:xfrm>
          <a:prstGeom prst="wedgeEllipseCallout">
            <a:avLst>
              <a:gd name="adj1" fmla="val 75630"/>
              <a:gd name="adj2" fmla="val -25472"/>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t>明日は帰国日となります！</a:t>
            </a:r>
            <a:endParaRPr kumimoji="1" lang="en-US" altLang="ja-JP" sz="1100" dirty="0" smtClean="0"/>
          </a:p>
          <a:p>
            <a:pPr algn="ctr"/>
            <a:r>
              <a:rPr kumimoji="1" lang="ja-JP" altLang="en-US" sz="1100" dirty="0" smtClean="0"/>
              <a:t>お荷物をご準備ください。</a:t>
            </a:r>
            <a:endParaRPr kumimoji="1" lang="en-US" altLang="ja-JP" sz="1100" dirty="0" smtClean="0"/>
          </a:p>
          <a:p>
            <a:pPr algn="ctr"/>
            <a:r>
              <a:rPr kumimoji="1" lang="ja-JP" altLang="en-US" sz="1100" dirty="0" smtClean="0"/>
              <a:t>液体・刃物→スーツケース</a:t>
            </a:r>
            <a:endParaRPr kumimoji="1" lang="en-US" altLang="ja-JP" sz="1100" dirty="0" smtClean="0"/>
          </a:p>
          <a:p>
            <a:pPr algn="ctr"/>
            <a:r>
              <a:rPr kumimoji="1" lang="ja-JP" altLang="en-US" sz="1100" dirty="0" smtClean="0"/>
              <a:t>貴重品・ＧＲ→手荷物</a:t>
            </a:r>
            <a:endParaRPr kumimoji="1" lang="ja-JP" altLang="en-US" sz="1600" dirty="0"/>
          </a:p>
        </p:txBody>
      </p:sp>
      <p:pic>
        <p:nvPicPr>
          <p:cNvPr id="10" name="図 9"/>
          <p:cNvPicPr>
            <a:picLocks noChangeAspect="1"/>
          </p:cNvPicPr>
          <p:nvPr/>
        </p:nvPicPr>
        <p:blipFill>
          <a:blip r:embed="rId5"/>
          <a:stretch>
            <a:fillRect/>
          </a:stretch>
        </p:blipFill>
        <p:spPr>
          <a:xfrm>
            <a:off x="8540776" y="4263104"/>
            <a:ext cx="917455" cy="599154"/>
          </a:xfrm>
          <a:prstGeom prst="rect">
            <a:avLst/>
          </a:prstGeom>
        </p:spPr>
      </p:pic>
    </p:spTree>
    <p:extLst>
      <p:ext uri="{BB962C8B-B14F-4D97-AF65-F5344CB8AC3E}">
        <p14:creationId xmlns:p14="http://schemas.microsoft.com/office/powerpoint/2010/main" val="2833243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15" y="0"/>
            <a:ext cx="9705421" cy="6858000"/>
          </a:xfrm>
          <a:prstGeom prst="rect">
            <a:avLst/>
          </a:prstGeom>
        </p:spPr>
      </p:pic>
      <p:sp>
        <p:nvSpPr>
          <p:cNvPr id="5" name="正方形/長方形 4">
            <a:extLst>
              <a:ext uri="{FF2B5EF4-FFF2-40B4-BE49-F238E27FC236}">
                <a16:creationId xmlns="" xmlns:a16="http://schemas.microsoft.com/office/drawing/2014/main" id="{4BFF4783-B48D-4742-8F4C-A7D25F2D14F6}"/>
              </a:ext>
            </a:extLst>
          </p:cNvPr>
          <p:cNvSpPr/>
          <p:nvPr/>
        </p:nvSpPr>
        <p:spPr>
          <a:xfrm>
            <a:off x="-82831" y="-30934"/>
            <a:ext cx="10097912" cy="710648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34" name="直線コネクタ 33">
            <a:extLst>
              <a:ext uri="{FF2B5EF4-FFF2-40B4-BE49-F238E27FC236}">
                <a16:creationId xmlns="" xmlns:a16="http://schemas.microsoft.com/office/drawing/2014/main" id="{4BC0CD8B-FCD4-4818-9EC7-8239D29B26B5}"/>
              </a:ext>
            </a:extLst>
          </p:cNvPr>
          <p:cNvCxnSpPr>
            <a:cxnSpLocks/>
          </p:cNvCxnSpPr>
          <p:nvPr/>
        </p:nvCxnSpPr>
        <p:spPr>
          <a:xfrm>
            <a:off x="4966126" y="0"/>
            <a:ext cx="0" cy="7044612"/>
          </a:xfrm>
          <a:prstGeom prst="line">
            <a:avLst/>
          </a:prstGeom>
          <a:ln w="2540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 name="テキスト ボックス 1"/>
          <p:cNvSpPr txBox="1"/>
          <p:nvPr/>
        </p:nvSpPr>
        <p:spPr>
          <a:xfrm>
            <a:off x="540159" y="189782"/>
            <a:ext cx="3802977" cy="369332"/>
          </a:xfrm>
          <a:prstGeom prst="rect">
            <a:avLst/>
          </a:prstGeom>
          <a:noFill/>
        </p:spPr>
        <p:txBody>
          <a:bodyPr wrap="square" rtlCol="0">
            <a:spAutoFit/>
          </a:bodyPr>
          <a:lstStyle/>
          <a:p>
            <a:r>
              <a:rPr kumimoji="1" lang="ja-JP" altLang="en-US" dirty="0" smtClean="0">
                <a:solidFill>
                  <a:schemeClr val="accent2">
                    <a:lumMod val="50000"/>
                  </a:schemeClr>
                </a:solidFill>
              </a:rPr>
              <a:t>🐨</a:t>
            </a:r>
            <a:r>
              <a:rPr kumimoji="1" lang="en-US" altLang="ja-JP" dirty="0" smtClean="0">
                <a:solidFill>
                  <a:schemeClr val="accent2">
                    <a:lumMod val="50000"/>
                  </a:schemeClr>
                </a:solidFill>
              </a:rPr>
              <a:t>DAY4</a:t>
            </a:r>
            <a:r>
              <a:rPr kumimoji="1" lang="ja-JP" altLang="en-US" dirty="0" smtClean="0">
                <a:solidFill>
                  <a:schemeClr val="accent2">
                    <a:lumMod val="50000"/>
                  </a:schemeClr>
                </a:solidFill>
              </a:rPr>
              <a:t>・</a:t>
            </a:r>
            <a:r>
              <a:rPr kumimoji="1" lang="en-US" altLang="ja-JP" dirty="0" smtClean="0">
                <a:solidFill>
                  <a:schemeClr val="accent2">
                    <a:lumMod val="50000"/>
                  </a:schemeClr>
                </a:solidFill>
              </a:rPr>
              <a:t>DAY5</a:t>
            </a:r>
            <a:r>
              <a:rPr kumimoji="1" lang="ja-JP" altLang="en-US" dirty="0" smtClean="0">
                <a:solidFill>
                  <a:schemeClr val="accent2">
                    <a:lumMod val="50000"/>
                  </a:schemeClr>
                </a:solidFill>
              </a:rPr>
              <a:t>🐨</a:t>
            </a:r>
            <a:r>
              <a:rPr kumimoji="1" lang="en-US" altLang="ja-JP" dirty="0" smtClean="0">
                <a:solidFill>
                  <a:schemeClr val="accent2">
                    <a:lumMod val="50000"/>
                  </a:schemeClr>
                </a:solidFill>
              </a:rPr>
              <a:t>11.24-25</a:t>
            </a:r>
          </a:p>
        </p:txBody>
      </p:sp>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321692" y="1995979"/>
            <a:ext cx="644677" cy="624363"/>
          </a:xfrm>
          <a:prstGeom prst="rect">
            <a:avLst/>
          </a:prstGeom>
        </p:spPr>
      </p:pic>
      <p:sp>
        <p:nvSpPr>
          <p:cNvPr id="13" name="テキスト ボックス 12">
            <a:extLst>
              <a:ext uri="{FF2B5EF4-FFF2-40B4-BE49-F238E27FC236}">
                <a16:creationId xmlns="" xmlns:a16="http://schemas.microsoft.com/office/drawing/2014/main" id="{AB960D7B-B1CC-4046-A68F-B58C40B28283}"/>
              </a:ext>
            </a:extLst>
          </p:cNvPr>
          <p:cNvSpPr txBox="1"/>
          <p:nvPr/>
        </p:nvSpPr>
        <p:spPr>
          <a:xfrm>
            <a:off x="5674227" y="189782"/>
            <a:ext cx="3521620" cy="3600986"/>
          </a:xfrm>
          <a:prstGeom prst="rect">
            <a:avLst/>
          </a:prstGeom>
          <a:noFill/>
          <a:ln>
            <a:noFill/>
          </a:ln>
        </p:spPr>
        <p:txBody>
          <a:bodyPr wrap="square" rtlCol="0">
            <a:spAutoFit/>
          </a:bodyPr>
          <a:lstStyle/>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シドニー空港到着</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・荷物は各自でお運びください</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・チェックインカウンターが空いたらチェックイン</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・出国審査（パスポートスキャン）</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・荷物検査</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液体・刃物は持ち込めません！</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・ガイディングレシーバー回収</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・各自ゲートへお進みください。</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b="1" dirty="0">
              <a:solidFill>
                <a:schemeClr val="accent2">
                  <a:lumMod val="50000"/>
                </a:schemeClr>
              </a:solidFill>
              <a:latin typeface="Meiryo UI" panose="020B0604030504040204" pitchFamily="50" charset="-128"/>
              <a:ea typeface="Meiryo UI" panose="020B0604030504040204" pitchFamily="50" charset="-128"/>
            </a:endParaRPr>
          </a:p>
          <a:p>
            <a:endParaRPr kumimoji="1" lang="ja-JP" altLang="en-US" dirty="0">
              <a:solidFill>
                <a:schemeClr val="accent2">
                  <a:lumMod val="50000"/>
                </a:schemeClr>
              </a:solidFill>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 xmlns:a16="http://schemas.microsoft.com/office/drawing/2014/main" id="{AB960D7B-B1CC-4046-A68F-B58C40B28283}"/>
              </a:ext>
            </a:extLst>
          </p:cNvPr>
          <p:cNvSpPr txBox="1"/>
          <p:nvPr/>
        </p:nvSpPr>
        <p:spPr>
          <a:xfrm>
            <a:off x="805356" y="730033"/>
            <a:ext cx="3948365" cy="3323987"/>
          </a:xfrm>
          <a:prstGeom prst="rect">
            <a:avLst/>
          </a:prstGeom>
          <a:noFill/>
          <a:ln>
            <a:noFill/>
          </a:ln>
        </p:spPr>
        <p:txBody>
          <a:bodyPr wrap="square" rtlCol="0">
            <a:spAutoFit/>
          </a:bodyPr>
          <a:lstStyle/>
          <a:p>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ホテル出発　場所：ロビー　時間：</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b="1" dirty="0" smtClean="0">
                <a:solidFill>
                  <a:schemeClr val="accent2">
                    <a:lumMod val="50000"/>
                  </a:schemeClr>
                </a:solidFill>
                <a:latin typeface="Meiryo UI" panose="020B0604030504040204" pitchFamily="50" charset="-128"/>
                <a:ea typeface="Meiryo UI" panose="020B0604030504040204" pitchFamily="50" charset="-128"/>
              </a:rPr>
              <a:t>出発前にチェックアウトをお済ませください</a:t>
            </a:r>
            <a:endParaRPr kumimoji="1" lang="en-US" altLang="ja-JP" sz="1400" b="1"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smtClean="0">
                <a:latin typeface="Meiryo UI" panose="020B0604030504040204" pitchFamily="50" charset="-128"/>
                <a:ea typeface="Meiryo UI" panose="020B0604030504040204" pitchFamily="50" charset="-128"/>
              </a:rPr>
              <a:t>・</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エコーポイント（展望台）</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・シーニックワールド　（歩行時間：約</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40</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分）</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（ブルーマウンテンズ）</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・急こう配を下るトロッコ</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・渓谷を上がるケーブルウェイなど</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昼食</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はフィッシュアンドチップス</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　　↓</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途中お土産屋さんに立ち寄り、空港</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へ</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p:txBody>
      </p:sp>
      <p:grpSp>
        <p:nvGrpSpPr>
          <p:cNvPr id="22" name="グループ化 21"/>
          <p:cNvGrpSpPr/>
          <p:nvPr/>
        </p:nvGrpSpPr>
        <p:grpSpPr>
          <a:xfrm>
            <a:off x="5227825" y="1124043"/>
            <a:ext cx="696558" cy="1597918"/>
            <a:chOff x="168661" y="1511059"/>
            <a:chExt cx="696558" cy="1597918"/>
          </a:xfrm>
        </p:grpSpPr>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168661" y="1511059"/>
              <a:ext cx="675235" cy="653958"/>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534840">
              <a:off x="189984" y="2455019"/>
              <a:ext cx="675235" cy="653958"/>
            </a:xfrm>
            <a:prstGeom prst="rect">
              <a:avLst/>
            </a:prstGeom>
          </p:spPr>
        </p:pic>
      </p:grpSp>
      <p:pic>
        <p:nvPicPr>
          <p:cNvPr id="17" name="図 16"/>
          <p:cNvPicPr>
            <a:picLocks noChangeAspect="1"/>
          </p:cNvPicPr>
          <p:nvPr/>
        </p:nvPicPr>
        <p:blipFill>
          <a:blip r:embed="rId4"/>
          <a:stretch>
            <a:fillRect/>
          </a:stretch>
        </p:blipFill>
        <p:spPr>
          <a:xfrm>
            <a:off x="124077" y="972276"/>
            <a:ext cx="670618" cy="303534"/>
          </a:xfrm>
          <a:prstGeom prst="rect">
            <a:avLst/>
          </a:prstGeom>
        </p:spPr>
      </p:pic>
      <p:sp>
        <p:nvSpPr>
          <p:cNvPr id="14" name="テキスト ボックス 13"/>
          <p:cNvSpPr txBox="1"/>
          <p:nvPr/>
        </p:nvSpPr>
        <p:spPr>
          <a:xfrm>
            <a:off x="285826" y="4054020"/>
            <a:ext cx="3972200" cy="2031325"/>
          </a:xfrm>
          <a:prstGeom prst="rect">
            <a:avLst/>
          </a:prstGeom>
          <a:solidFill>
            <a:schemeClr val="accent4">
              <a:lumMod val="20000"/>
              <a:lumOff val="80000"/>
            </a:schemeClr>
          </a:solidFill>
        </p:spPr>
        <p:txBody>
          <a:bodyPr wrap="square" rtlCol="0">
            <a:spAutoFit/>
          </a:bodyPr>
          <a:lstStyle/>
          <a:p>
            <a:pPr algn="ctr"/>
            <a:r>
              <a:rPr kumimoji="1" lang="ja-JP" altLang="en-US" sz="1400" dirty="0" smtClean="0">
                <a:solidFill>
                  <a:srgbClr val="002060"/>
                </a:solidFill>
                <a:latin typeface="Meiryo UI" panose="020B0604030504040204" pitchFamily="50" charset="-128"/>
                <a:ea typeface="Meiryo UI" panose="020B0604030504040204" pitchFamily="50" charset="-128"/>
              </a:rPr>
              <a:t>★必ずお読みください★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・ブルーマウンテンズは都市より、気温が下がります。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上に羽織るものをご準備ください。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・ガイディングレシーバーは手荷物でお持ちください。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・チェックアウトの際に、お忘れ物がないか必ずご確認ください。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→出発日、パスポートチェックをさせていただきます。</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a:p>
            <a:r>
              <a:rPr kumimoji="1" lang="ja-JP" altLang="en-US" sz="1400" dirty="0" smtClean="0">
                <a:solidFill>
                  <a:srgbClr val="002060"/>
                </a:solidFill>
                <a:latin typeface="Meiryo UI" panose="020B0604030504040204" pitchFamily="50" charset="-128"/>
                <a:ea typeface="Meiryo UI" panose="020B0604030504040204" pitchFamily="50" charset="-128"/>
              </a:rPr>
              <a:t>・帰国便に乗る際、モバイルバッテリーは必ずお手荷物にお入れください。</a:t>
            </a:r>
            <a:endParaRPr kumimoji="1" lang="en-US" altLang="ja-JP" sz="1400" dirty="0" smtClean="0">
              <a:solidFill>
                <a:srgbClr val="002060"/>
              </a:solidFill>
              <a:latin typeface="Meiryo UI" panose="020B0604030504040204" pitchFamily="50" charset="-128"/>
              <a:ea typeface="Meiryo UI" panose="020B0604030504040204" pitchFamily="50" charset="-128"/>
            </a:endParaRPr>
          </a:p>
        </p:txBody>
      </p:sp>
      <p:pic>
        <p:nvPicPr>
          <p:cNvPr id="31" name="図 30">
            <a:extLst>
              <a:ext uri="{FF2B5EF4-FFF2-40B4-BE49-F238E27FC236}">
                <a16:creationId xmlns="" xmlns:a16="http://schemas.microsoft.com/office/drawing/2014/main" id="{747C2E23-C087-4CD8-A926-1F46C2297455}"/>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 xmlns:a1611="http://schemas.microsoft.com/office/drawing/2016/11/main" r:id="rId10"/>
              </a:ext>
            </a:extLst>
          </a:blip>
          <a:stretch>
            <a:fillRect/>
          </a:stretch>
        </p:blipFill>
        <p:spPr>
          <a:xfrm rot="5400000">
            <a:off x="5422859" y="4008453"/>
            <a:ext cx="490347" cy="481153"/>
          </a:xfrm>
          <a:prstGeom prst="rect">
            <a:avLst/>
          </a:prstGeom>
        </p:spPr>
      </p:pic>
      <p:pic>
        <p:nvPicPr>
          <p:cNvPr id="32" name="図 31" descr="フルーツ, 食品, 花 が含まれている画像&#10;&#10;自動的に生成された説明">
            <a:extLst>
              <a:ext uri="{FF2B5EF4-FFF2-40B4-BE49-F238E27FC236}">
                <a16:creationId xmlns="" xmlns:a16="http://schemas.microsoft.com/office/drawing/2014/main" id="{4EC3FE18-F387-4D50-B597-BE63FEFF5826}"/>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 xmlns:a1611="http://schemas.microsoft.com/office/drawing/2016/11/main" r:id="rId12"/>
              </a:ext>
            </a:extLst>
          </a:blip>
          <a:stretch>
            <a:fillRect/>
          </a:stretch>
        </p:blipFill>
        <p:spPr>
          <a:xfrm>
            <a:off x="5249121" y="4682156"/>
            <a:ext cx="942112" cy="59664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3" name="テキスト ボックス 32">
            <a:extLst>
              <a:ext uri="{FF2B5EF4-FFF2-40B4-BE49-F238E27FC236}">
                <a16:creationId xmlns="" xmlns:a16="http://schemas.microsoft.com/office/drawing/2014/main" id="{2A13F1FB-7D26-48A9-A19F-AB9ADE079EA5}"/>
              </a:ext>
            </a:extLst>
          </p:cNvPr>
          <p:cNvSpPr txBox="1"/>
          <p:nvPr/>
        </p:nvSpPr>
        <p:spPr>
          <a:xfrm>
            <a:off x="6303002" y="3186493"/>
            <a:ext cx="3429084" cy="1815882"/>
          </a:xfrm>
          <a:prstGeom prst="rect">
            <a:avLst/>
          </a:prstGeom>
          <a:noFill/>
          <a:ln>
            <a:noFill/>
          </a:ln>
        </p:spPr>
        <p:txBody>
          <a:bodyPr wrap="square" rtlCol="0">
            <a:spAutoFit/>
          </a:bodyPr>
          <a:lstStyle/>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全日空</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ＮＨ</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880</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a:t>
            </a:r>
          </a:p>
          <a:p>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所要</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時間</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9</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時間</a:t>
            </a:r>
            <a:r>
              <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rPr>
              <a:t>3</a:t>
            </a:r>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5</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分</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機内食：</a:t>
            </a:r>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2</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回（離陸後・着陸前</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endParaRPr kumimoji="1" lang="en-US" altLang="ja-JP" sz="1400" dirty="0" smtClean="0">
              <a:solidFill>
                <a:schemeClr val="accent2">
                  <a:lumMod val="50000"/>
                </a:schemeClr>
              </a:solidFill>
              <a:latin typeface="Meiryo UI" panose="020B0604030504040204" pitchFamily="50" charset="-128"/>
              <a:ea typeface="Meiryo UI" panose="020B0604030504040204" pitchFamily="50" charset="-128"/>
            </a:endParaRPr>
          </a:p>
          <a:p>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日本との時差</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２</a:t>
            </a:r>
            <a:r>
              <a:rPr kumimoji="1" lang="ja-JP" altLang="en-US" sz="1400" dirty="0" smtClean="0">
                <a:solidFill>
                  <a:schemeClr val="accent2">
                    <a:lumMod val="50000"/>
                  </a:schemeClr>
                </a:solidFill>
                <a:latin typeface="Meiryo UI" panose="020B0604030504040204" pitchFamily="50" charset="-128"/>
                <a:ea typeface="Meiryo UI" panose="020B0604030504040204" pitchFamily="50" charset="-128"/>
              </a:rPr>
              <a:t>時間</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税関申告書をご記入ください。</a:t>
            </a:r>
            <a:endParaRPr kumimoji="1" lang="en-US" altLang="ja-JP" sz="1400" dirty="0">
              <a:solidFill>
                <a:schemeClr val="accent2">
                  <a:lumMod val="50000"/>
                </a:schemeClr>
              </a:solidFill>
              <a:latin typeface="Meiryo UI" panose="020B0604030504040204" pitchFamily="50" charset="-128"/>
              <a:ea typeface="Meiryo UI" panose="020B0604030504040204" pitchFamily="50" charset="-128"/>
            </a:endParaRPr>
          </a:p>
          <a:p>
            <a:r>
              <a:rPr kumimoji="1" lang="en-US" altLang="ja-JP" sz="1400" dirty="0">
                <a:solidFill>
                  <a:schemeClr val="accent2">
                    <a:lumMod val="50000"/>
                  </a:schemeClr>
                </a:solidFill>
                <a:latin typeface="Meiryo UI" panose="020B0604030504040204" pitchFamily="50" charset="-128"/>
                <a:ea typeface="Meiryo UI" panose="020B0604030504040204" pitchFamily="50" charset="-128"/>
              </a:rPr>
              <a:t>※</a:t>
            </a:r>
            <a:r>
              <a:rPr kumimoji="1" lang="ja-JP" altLang="en-US" sz="1400" dirty="0">
                <a:solidFill>
                  <a:schemeClr val="accent2">
                    <a:lumMod val="50000"/>
                  </a:schemeClr>
                </a:solidFill>
                <a:latin typeface="Meiryo UI" panose="020B0604030504040204" pitchFamily="50" charset="-128"/>
                <a:ea typeface="Meiryo UI" panose="020B0604030504040204" pitchFamily="50" charset="-128"/>
              </a:rPr>
              <a:t>到着前にお手洗いをお済ませください。</a:t>
            </a:r>
          </a:p>
        </p:txBody>
      </p:sp>
      <p:pic>
        <p:nvPicPr>
          <p:cNvPr id="35" name="図 34"/>
          <p:cNvPicPr>
            <a:picLocks noChangeAspect="1"/>
          </p:cNvPicPr>
          <p:nvPr/>
        </p:nvPicPr>
        <p:blipFill>
          <a:blip r:embed="rId13"/>
          <a:stretch>
            <a:fillRect/>
          </a:stretch>
        </p:blipFill>
        <p:spPr>
          <a:xfrm>
            <a:off x="5131526" y="3222651"/>
            <a:ext cx="1127318" cy="5636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0522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705421" cy="6858000"/>
          </a:xfrm>
          <a:prstGeom prst="rect">
            <a:avLst/>
          </a:prstGeom>
        </p:spPr>
      </p:pic>
      <p:sp>
        <p:nvSpPr>
          <p:cNvPr id="25" name="正方形/長方形 24">
            <a:extLst>
              <a:ext uri="{FF2B5EF4-FFF2-40B4-BE49-F238E27FC236}">
                <a16:creationId xmlns="" xmlns:a16="http://schemas.microsoft.com/office/drawing/2014/main" id="{4BFF4783-B48D-4742-8F4C-A7D25F2D14F6}"/>
              </a:ext>
            </a:extLst>
          </p:cNvPr>
          <p:cNvSpPr/>
          <p:nvPr/>
        </p:nvSpPr>
        <p:spPr>
          <a:xfrm>
            <a:off x="-82831" y="-30934"/>
            <a:ext cx="10097912" cy="710648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p:cNvSpPr txBox="1"/>
          <p:nvPr/>
        </p:nvSpPr>
        <p:spPr>
          <a:xfrm>
            <a:off x="32055" y="472849"/>
            <a:ext cx="4791788" cy="6463308"/>
          </a:xfrm>
          <a:prstGeom prst="rect">
            <a:avLst/>
          </a:prstGeom>
          <a:noFill/>
        </p:spPr>
        <p:txBody>
          <a:bodyPr wrap="square" rtlCol="0">
            <a:spAutoFit/>
          </a:bodyPr>
          <a:lstStyle/>
          <a:p>
            <a:r>
              <a:rPr kumimoji="1" lang="ja-JP" altLang="en-US" sz="1100" b="1" dirty="0" smtClean="0">
                <a:solidFill>
                  <a:schemeClr val="accent2">
                    <a:lumMod val="50000"/>
                  </a:schemeClr>
                </a:solidFill>
              </a:rPr>
              <a:t>●</a:t>
            </a:r>
            <a:r>
              <a:rPr kumimoji="1" lang="en-US" altLang="ja-JP" sz="1100" b="1" dirty="0" smtClean="0">
                <a:solidFill>
                  <a:schemeClr val="accent2">
                    <a:lumMod val="50000"/>
                  </a:schemeClr>
                </a:solidFill>
              </a:rPr>
              <a:t>TIMTAM</a:t>
            </a:r>
            <a:r>
              <a:rPr kumimoji="1" lang="ja-JP" altLang="en-US" sz="1100" b="1" dirty="0">
                <a:solidFill>
                  <a:schemeClr val="accent2">
                    <a:lumMod val="50000"/>
                  </a:schemeClr>
                </a:solidFill>
              </a:rPr>
              <a:t>（ティムタムビスケット）</a:t>
            </a:r>
          </a:p>
          <a:p>
            <a:r>
              <a:rPr kumimoji="1" lang="ja-JP" altLang="en-US" sz="1100" dirty="0">
                <a:solidFill>
                  <a:schemeClr val="accent2">
                    <a:lumMod val="50000"/>
                  </a:schemeClr>
                </a:solidFill>
              </a:rPr>
              <a:t>オ－ストラリアの代表的なお菓子です。チョコレ－トビスケット</a:t>
            </a:r>
          </a:p>
          <a:p>
            <a:r>
              <a:rPr kumimoji="1" lang="ja-JP" altLang="en-US" sz="1100" dirty="0">
                <a:solidFill>
                  <a:schemeClr val="accent2">
                    <a:lumMod val="50000"/>
                  </a:schemeClr>
                </a:solidFill>
              </a:rPr>
              <a:t>の上をもう一層</a:t>
            </a:r>
            <a:r>
              <a:rPr kumimoji="1" lang="ja-JP" altLang="en-US" sz="1100" dirty="0" err="1">
                <a:solidFill>
                  <a:schemeClr val="accent2">
                    <a:lumMod val="50000"/>
                  </a:schemeClr>
                </a:solidFill>
              </a:rPr>
              <a:t>チョコレ－トでコ－ティング</a:t>
            </a:r>
            <a:r>
              <a:rPr kumimoji="1" lang="ja-JP" altLang="en-US" sz="1100" dirty="0">
                <a:solidFill>
                  <a:schemeClr val="accent2">
                    <a:lumMod val="50000"/>
                  </a:schemeClr>
                </a:solidFill>
              </a:rPr>
              <a:t>しています。</a:t>
            </a:r>
          </a:p>
          <a:p>
            <a:r>
              <a:rPr kumimoji="1" lang="ja-JP" altLang="en-US" sz="1100" dirty="0">
                <a:solidFill>
                  <a:schemeClr val="accent2">
                    <a:lumMod val="50000"/>
                  </a:schemeClr>
                </a:solidFill>
              </a:rPr>
              <a:t>旅行中のおやつとして購入しても良いと思います</a:t>
            </a:r>
            <a:r>
              <a:rPr kumimoji="1" lang="ja-JP" altLang="en-US" sz="1100" dirty="0" smtClean="0">
                <a:solidFill>
                  <a:schemeClr val="accent2">
                    <a:lumMod val="50000"/>
                  </a:schemeClr>
                </a:solidFill>
              </a:rPr>
              <a:t>。</a:t>
            </a:r>
            <a:endParaRPr kumimoji="1" lang="en-US" altLang="ja-JP" sz="1100" dirty="0" smtClean="0">
              <a:solidFill>
                <a:schemeClr val="accent2">
                  <a:lumMod val="50000"/>
                </a:schemeClr>
              </a:solidFill>
            </a:endParaRPr>
          </a:p>
          <a:p>
            <a:endParaRPr kumimoji="1" lang="en-US" altLang="ja-JP" sz="1100" dirty="0" smtClean="0">
              <a:solidFill>
                <a:schemeClr val="accent2">
                  <a:lumMod val="50000"/>
                </a:schemeClr>
              </a:solidFill>
            </a:endParaRPr>
          </a:p>
          <a:p>
            <a:endParaRPr kumimoji="1" lang="en-US" altLang="ja-JP" sz="1100" b="1" dirty="0">
              <a:solidFill>
                <a:schemeClr val="accent2">
                  <a:lumMod val="50000"/>
                </a:schemeClr>
              </a:solidFill>
            </a:endParaRPr>
          </a:p>
          <a:p>
            <a:r>
              <a:rPr kumimoji="1" lang="ja-JP" altLang="en-US" sz="1100" b="1" dirty="0" smtClean="0">
                <a:solidFill>
                  <a:schemeClr val="accent2">
                    <a:lumMod val="50000"/>
                  </a:schemeClr>
                </a:solidFill>
              </a:rPr>
              <a:t>●</a:t>
            </a:r>
            <a:r>
              <a:rPr kumimoji="1" lang="ja-JP" altLang="en-US" sz="1100" b="1" dirty="0">
                <a:solidFill>
                  <a:schemeClr val="accent2">
                    <a:lumMod val="50000"/>
                  </a:schemeClr>
                </a:solidFill>
              </a:rPr>
              <a:t>オ－ストラリアワイン</a:t>
            </a:r>
          </a:p>
          <a:p>
            <a:r>
              <a:rPr kumimoji="1" lang="ja-JP" altLang="en-US" sz="1100" dirty="0">
                <a:solidFill>
                  <a:schemeClr val="accent2">
                    <a:lumMod val="50000"/>
                  </a:schemeClr>
                </a:solidFill>
              </a:rPr>
              <a:t>オ－ストラリアには６０地区以上のワイン生産地があり</a:t>
            </a:r>
          </a:p>
          <a:p>
            <a:r>
              <a:rPr kumimoji="1" lang="ja-JP" altLang="en-US" sz="1100" dirty="0">
                <a:solidFill>
                  <a:schemeClr val="accent2">
                    <a:lumMod val="50000"/>
                  </a:schemeClr>
                </a:solidFill>
              </a:rPr>
              <a:t>世界第４位のワイン輸出国となっています。</a:t>
            </a:r>
          </a:p>
          <a:p>
            <a:r>
              <a:rPr kumimoji="1" lang="ja-JP" altLang="en-US" sz="1100" dirty="0">
                <a:solidFill>
                  <a:schemeClr val="accent2">
                    <a:lumMod val="50000"/>
                  </a:schemeClr>
                </a:solidFill>
              </a:rPr>
              <a:t>また、ヨ－ロッパの伝統的な生産規制もなかった為、品種改良</a:t>
            </a:r>
          </a:p>
          <a:p>
            <a:r>
              <a:rPr kumimoji="1" lang="ja-JP" altLang="en-US" sz="1100" dirty="0">
                <a:solidFill>
                  <a:schemeClr val="accent2">
                    <a:lumMod val="50000"/>
                  </a:schemeClr>
                </a:solidFill>
              </a:rPr>
              <a:t>や新しい醸造方法を積極的に取り入れていくことができ、現在</a:t>
            </a:r>
          </a:p>
          <a:p>
            <a:r>
              <a:rPr kumimoji="1" lang="ja-JP" altLang="en-US" sz="1100" dirty="0">
                <a:solidFill>
                  <a:schemeClr val="accent2">
                    <a:lumMod val="50000"/>
                  </a:schemeClr>
                </a:solidFill>
              </a:rPr>
              <a:t>では様々な種類のワインがございます。</a:t>
            </a:r>
          </a:p>
          <a:p>
            <a:r>
              <a:rPr kumimoji="1" lang="en-US" altLang="ja-JP" sz="1100" dirty="0">
                <a:solidFill>
                  <a:schemeClr val="accent2">
                    <a:lumMod val="50000"/>
                  </a:schemeClr>
                </a:solidFill>
              </a:rPr>
              <a:t>※	</a:t>
            </a:r>
            <a:r>
              <a:rPr kumimoji="1" lang="ja-JP" altLang="en-US" sz="1100" dirty="0">
                <a:solidFill>
                  <a:schemeClr val="accent2">
                    <a:lumMod val="50000"/>
                  </a:schemeClr>
                </a:solidFill>
              </a:rPr>
              <a:t>ただしワインのビンは割れやすいので、もって帰るときは</a:t>
            </a:r>
          </a:p>
          <a:p>
            <a:r>
              <a:rPr kumimoji="1" lang="ja-JP" altLang="en-US" sz="1100" dirty="0">
                <a:solidFill>
                  <a:schemeClr val="accent2">
                    <a:lumMod val="50000"/>
                  </a:schemeClr>
                </a:solidFill>
              </a:rPr>
              <a:t>注意が必要です。</a:t>
            </a:r>
            <a:r>
              <a:rPr kumimoji="1" lang="ja-JP" altLang="en-US" sz="1100" dirty="0" err="1">
                <a:solidFill>
                  <a:schemeClr val="accent2">
                    <a:lumMod val="50000"/>
                  </a:schemeClr>
                </a:solidFill>
              </a:rPr>
              <a:t>ス－ツケ－ス</a:t>
            </a:r>
            <a:r>
              <a:rPr kumimoji="1" lang="ja-JP" altLang="en-US" sz="1100" dirty="0">
                <a:solidFill>
                  <a:schemeClr val="accent2">
                    <a:lumMod val="50000"/>
                  </a:schemeClr>
                </a:solidFill>
              </a:rPr>
              <a:t>に入れて中で割れてしまっても</a:t>
            </a:r>
          </a:p>
          <a:p>
            <a:r>
              <a:rPr kumimoji="1" lang="ja-JP" altLang="en-US" sz="1100" dirty="0">
                <a:solidFill>
                  <a:schemeClr val="accent2">
                    <a:lumMod val="50000"/>
                  </a:schemeClr>
                </a:solidFill>
              </a:rPr>
              <a:t>航空会社などは責任を負ってくれません</a:t>
            </a:r>
            <a:r>
              <a:rPr kumimoji="1" lang="ja-JP" altLang="en-US" sz="1100" dirty="0" smtClean="0">
                <a:solidFill>
                  <a:schemeClr val="accent2">
                    <a:lumMod val="50000"/>
                  </a:schemeClr>
                </a:solidFill>
              </a:rPr>
              <a:t>。</a:t>
            </a:r>
            <a:endParaRPr kumimoji="1" lang="en-US" altLang="ja-JP" sz="1100" dirty="0" smtClean="0">
              <a:solidFill>
                <a:schemeClr val="accent2">
                  <a:lumMod val="50000"/>
                </a:schemeClr>
              </a:solidFill>
            </a:endParaRPr>
          </a:p>
          <a:p>
            <a:endParaRPr kumimoji="1" lang="en-US" altLang="ja-JP" sz="1100" b="1" dirty="0" smtClean="0">
              <a:solidFill>
                <a:schemeClr val="accent2">
                  <a:lumMod val="50000"/>
                </a:schemeClr>
              </a:solidFill>
            </a:endParaRPr>
          </a:p>
          <a:p>
            <a:endParaRPr kumimoji="1" lang="en-US" altLang="ja-JP" sz="1100" b="1" dirty="0">
              <a:solidFill>
                <a:schemeClr val="accent2">
                  <a:lumMod val="50000"/>
                </a:schemeClr>
              </a:solidFill>
            </a:endParaRPr>
          </a:p>
          <a:p>
            <a:r>
              <a:rPr kumimoji="1" lang="ja-JP" altLang="en-US" sz="1100" b="1" dirty="0">
                <a:solidFill>
                  <a:schemeClr val="accent2">
                    <a:lumMod val="50000"/>
                  </a:schemeClr>
                </a:solidFill>
              </a:rPr>
              <a:t>●ユ－カリオイルを使った商品</a:t>
            </a:r>
          </a:p>
          <a:p>
            <a:r>
              <a:rPr kumimoji="1" lang="ja-JP" altLang="en-US" sz="1100" dirty="0">
                <a:solidFill>
                  <a:schemeClr val="accent2">
                    <a:lumMod val="50000"/>
                  </a:schemeClr>
                </a:solidFill>
              </a:rPr>
              <a:t>ユ－カリの木から採れるオイルを使った品物もなかなか人気が</a:t>
            </a:r>
          </a:p>
          <a:p>
            <a:r>
              <a:rPr kumimoji="1" lang="ja-JP" altLang="en-US" sz="1100" dirty="0">
                <a:solidFill>
                  <a:schemeClr val="accent2">
                    <a:lumMod val="50000"/>
                  </a:schemeClr>
                </a:solidFill>
              </a:rPr>
              <a:t>あります。</a:t>
            </a:r>
          </a:p>
          <a:p>
            <a:r>
              <a:rPr kumimoji="1" lang="ja-JP" altLang="en-US" sz="1100" dirty="0">
                <a:solidFill>
                  <a:schemeClr val="accent2">
                    <a:lumMod val="50000"/>
                  </a:schemeClr>
                </a:solidFill>
              </a:rPr>
              <a:t>特にユ－カリドロップはのどの痛み、鼻づまり、風邪に効果的と言われています。</a:t>
            </a:r>
          </a:p>
          <a:p>
            <a:r>
              <a:rPr kumimoji="1" lang="ja-JP" altLang="en-US" sz="1100" dirty="0">
                <a:solidFill>
                  <a:schemeClr val="accent2">
                    <a:lumMod val="50000"/>
                  </a:schemeClr>
                </a:solidFill>
              </a:rPr>
              <a:t>特にユ－カリ石鹸や入浴剤には</a:t>
            </a:r>
            <a:r>
              <a:rPr kumimoji="1" lang="ja-JP" altLang="en-US" sz="1100" dirty="0" err="1">
                <a:solidFill>
                  <a:schemeClr val="accent2">
                    <a:lumMod val="50000"/>
                  </a:schemeClr>
                </a:solidFill>
              </a:rPr>
              <a:t>癒やしの</a:t>
            </a:r>
            <a:r>
              <a:rPr kumimoji="1" lang="ja-JP" altLang="en-US" sz="1100" dirty="0">
                <a:solidFill>
                  <a:schemeClr val="accent2">
                    <a:lumMod val="50000"/>
                  </a:schemeClr>
                </a:solidFill>
              </a:rPr>
              <a:t>効果があります</a:t>
            </a:r>
            <a:r>
              <a:rPr kumimoji="1" lang="ja-JP" altLang="en-US" sz="1100" dirty="0" smtClean="0">
                <a:solidFill>
                  <a:schemeClr val="accent2">
                    <a:lumMod val="50000"/>
                  </a:schemeClr>
                </a:solidFill>
              </a:rPr>
              <a:t>。</a:t>
            </a:r>
            <a:endParaRPr kumimoji="1" lang="en-US" altLang="ja-JP" sz="1100" dirty="0" smtClean="0">
              <a:solidFill>
                <a:schemeClr val="accent2">
                  <a:lumMod val="50000"/>
                </a:schemeClr>
              </a:solidFill>
            </a:endParaRPr>
          </a:p>
          <a:p>
            <a:endParaRPr kumimoji="1" lang="en-US" altLang="ja-JP" sz="1100" dirty="0" smtClean="0">
              <a:solidFill>
                <a:schemeClr val="accent2">
                  <a:lumMod val="50000"/>
                </a:schemeClr>
              </a:solidFill>
            </a:endParaRPr>
          </a:p>
          <a:p>
            <a:endParaRPr kumimoji="1" lang="en-US" altLang="ja-JP" sz="1100" b="1" dirty="0">
              <a:solidFill>
                <a:schemeClr val="accent2">
                  <a:lumMod val="50000"/>
                </a:schemeClr>
              </a:solidFill>
            </a:endParaRPr>
          </a:p>
          <a:p>
            <a:r>
              <a:rPr kumimoji="1" lang="ja-JP" altLang="en-US" sz="1100" b="1" dirty="0" smtClean="0">
                <a:solidFill>
                  <a:schemeClr val="accent2">
                    <a:lumMod val="50000"/>
                  </a:schemeClr>
                </a:solidFill>
              </a:rPr>
              <a:t>●</a:t>
            </a:r>
            <a:r>
              <a:rPr kumimoji="1" lang="ja-JP" altLang="en-US" sz="1100" b="1" dirty="0">
                <a:solidFill>
                  <a:schemeClr val="accent2">
                    <a:lumMod val="50000"/>
                  </a:schemeClr>
                </a:solidFill>
              </a:rPr>
              <a:t>ラノリンクリ－ム</a:t>
            </a:r>
          </a:p>
          <a:p>
            <a:r>
              <a:rPr kumimoji="1" lang="ja-JP" altLang="en-US" sz="1100" dirty="0">
                <a:solidFill>
                  <a:schemeClr val="accent2">
                    <a:lumMod val="50000"/>
                  </a:schemeClr>
                </a:solidFill>
              </a:rPr>
              <a:t>羊の刈ったばかりの毛を触ると、驚くほど手に油が付きます。その油にコラ－ゲンや</a:t>
            </a:r>
          </a:p>
          <a:p>
            <a:r>
              <a:rPr kumimoji="1" lang="ja-JP" altLang="en-US" sz="1100" dirty="0" smtClean="0">
                <a:solidFill>
                  <a:schemeClr val="accent2">
                    <a:lumMod val="50000"/>
                  </a:schemeClr>
                </a:solidFill>
              </a:rPr>
              <a:t>ビタミンＥなどをあわせたものがラノリンクリ－ムです。</a:t>
            </a:r>
          </a:p>
          <a:p>
            <a:r>
              <a:rPr kumimoji="1" lang="ja-JP" altLang="en-US" sz="1100" dirty="0" smtClean="0">
                <a:solidFill>
                  <a:schemeClr val="accent2">
                    <a:lumMod val="50000"/>
                  </a:schemeClr>
                </a:solidFill>
              </a:rPr>
              <a:t>なぜ</a:t>
            </a:r>
            <a:r>
              <a:rPr kumimoji="1" lang="ja-JP" altLang="en-US" sz="1100" dirty="0">
                <a:solidFill>
                  <a:schemeClr val="accent2">
                    <a:lumMod val="50000"/>
                  </a:schemeClr>
                </a:solidFill>
              </a:rPr>
              <a:t>このクリ－ムができたのかと言うと、羊を飼育している酪農家は力仕事や水仕事など手の荒れる仕事が多いのですが、不思議と手がいつもツヤツヤしていました。それに</a:t>
            </a:r>
          </a:p>
          <a:p>
            <a:r>
              <a:rPr kumimoji="1" lang="ja-JP" altLang="en-US" sz="1100" dirty="0">
                <a:solidFill>
                  <a:schemeClr val="accent2">
                    <a:lumMod val="50000"/>
                  </a:schemeClr>
                </a:solidFill>
              </a:rPr>
              <a:t>気付いた人が不思議に思い研究した結果、羊の油には皮膚を活性化させ美しくする効果があるのを発見したことによりつくられました。</a:t>
            </a:r>
          </a:p>
          <a:p>
            <a:endParaRPr kumimoji="1" lang="ja-JP" altLang="en-US" sz="1100" dirty="0">
              <a:solidFill>
                <a:schemeClr val="accent2">
                  <a:lumMod val="50000"/>
                </a:schemeClr>
              </a:solidFill>
            </a:endParaRPr>
          </a:p>
          <a:p>
            <a:endParaRPr kumimoji="1" lang="ja-JP" altLang="en-US" sz="1100" dirty="0">
              <a:solidFill>
                <a:schemeClr val="accent2">
                  <a:lumMod val="50000"/>
                </a:schemeClr>
              </a:solidFill>
            </a:endParaRPr>
          </a:p>
          <a:p>
            <a:endParaRPr kumimoji="1" lang="ja-JP" altLang="en-US" sz="900" dirty="0">
              <a:solidFill>
                <a:schemeClr val="accent2">
                  <a:lumMod val="50000"/>
                </a:schemeClr>
              </a:solidFill>
            </a:endParaRPr>
          </a:p>
          <a:p>
            <a:endParaRPr kumimoji="1" lang="ja-JP" altLang="en-US" sz="900" dirty="0">
              <a:solidFill>
                <a:schemeClr val="accent2">
                  <a:lumMod val="50000"/>
                </a:schemeClr>
              </a:solidFill>
            </a:endParaRPr>
          </a:p>
        </p:txBody>
      </p:sp>
      <p:sp>
        <p:nvSpPr>
          <p:cNvPr id="39" name="テキスト ボックス 38"/>
          <p:cNvSpPr txBox="1"/>
          <p:nvPr/>
        </p:nvSpPr>
        <p:spPr>
          <a:xfrm>
            <a:off x="4986923" y="446970"/>
            <a:ext cx="4791788" cy="8002191"/>
          </a:xfrm>
          <a:prstGeom prst="rect">
            <a:avLst/>
          </a:prstGeom>
          <a:noFill/>
        </p:spPr>
        <p:txBody>
          <a:bodyPr wrap="square" rtlCol="0">
            <a:spAutoFit/>
          </a:bodyPr>
          <a:lstStyle/>
          <a:p>
            <a:r>
              <a:rPr kumimoji="1" lang="ja-JP" altLang="en-US" sz="1100" b="1" dirty="0">
                <a:solidFill>
                  <a:schemeClr val="accent2">
                    <a:lumMod val="50000"/>
                  </a:schemeClr>
                </a:solidFill>
              </a:rPr>
              <a:t>●</a:t>
            </a:r>
            <a:r>
              <a:rPr kumimoji="1" lang="ja-JP" altLang="en-US" sz="1100" b="1" dirty="0" err="1">
                <a:solidFill>
                  <a:schemeClr val="accent2">
                    <a:lumMod val="50000"/>
                  </a:schemeClr>
                </a:solidFill>
              </a:rPr>
              <a:t>エミュ－クリ－ム</a:t>
            </a:r>
            <a:endParaRPr kumimoji="1" lang="ja-JP" altLang="en-US" sz="1100" b="1" dirty="0">
              <a:solidFill>
                <a:schemeClr val="accent2">
                  <a:lumMod val="50000"/>
                </a:schemeClr>
              </a:solidFill>
            </a:endParaRPr>
          </a:p>
          <a:p>
            <a:r>
              <a:rPr kumimoji="1" lang="ja-JP" altLang="en-US" sz="1100" dirty="0">
                <a:solidFill>
                  <a:schemeClr val="accent2">
                    <a:lumMod val="50000"/>
                  </a:schemeClr>
                </a:solidFill>
              </a:rPr>
              <a:t>オ－ストラリアのアボリジニの人々は何千年にもわたり、世界で２番目に大きい鳥「エ</a:t>
            </a:r>
          </a:p>
          <a:p>
            <a:r>
              <a:rPr kumimoji="1" lang="ja-JP" altLang="en-US" sz="1100" dirty="0">
                <a:solidFill>
                  <a:schemeClr val="accent2">
                    <a:lumMod val="50000"/>
                  </a:schemeClr>
                </a:solidFill>
              </a:rPr>
              <a:t>ミュ－」から採れたオイルを関節炎の痛み、関節のハレ、筋肉痛、打撲、やけど、アトピ－などの皮膚の異常の治療に使っていました。現在はナイトクリ－ムなどにも使われ、美容に良いといわれております。</a:t>
            </a:r>
          </a:p>
          <a:p>
            <a:endParaRPr kumimoji="1" lang="en-US" altLang="ja-JP" sz="1100" dirty="0" smtClean="0">
              <a:solidFill>
                <a:schemeClr val="accent2">
                  <a:lumMod val="50000"/>
                </a:schemeClr>
              </a:solidFill>
            </a:endParaRPr>
          </a:p>
          <a:p>
            <a:endParaRPr kumimoji="1" lang="en-US" altLang="ja-JP" sz="1100" dirty="0" smtClean="0">
              <a:solidFill>
                <a:schemeClr val="accent2">
                  <a:lumMod val="50000"/>
                </a:schemeClr>
              </a:solidFill>
            </a:endParaRPr>
          </a:p>
          <a:p>
            <a:r>
              <a:rPr kumimoji="1" lang="ja-JP" altLang="en-US" sz="1100" b="1" dirty="0" smtClean="0">
                <a:solidFill>
                  <a:schemeClr val="accent2">
                    <a:lumMod val="50000"/>
                  </a:schemeClr>
                </a:solidFill>
              </a:rPr>
              <a:t>●</a:t>
            </a:r>
            <a:r>
              <a:rPr kumimoji="1" lang="ja-JP" altLang="en-US" sz="1100" b="1" dirty="0">
                <a:solidFill>
                  <a:schemeClr val="accent2">
                    <a:lumMod val="50000"/>
                  </a:schemeClr>
                </a:solidFill>
              </a:rPr>
              <a:t>プロポリス商品</a:t>
            </a:r>
          </a:p>
          <a:p>
            <a:r>
              <a:rPr kumimoji="1" lang="ja-JP" altLang="en-US" sz="1100" dirty="0">
                <a:solidFill>
                  <a:schemeClr val="accent2">
                    <a:lumMod val="50000"/>
                  </a:schemeClr>
                </a:solidFill>
              </a:rPr>
              <a:t>日本で買うと高いプロポリス商品もオ－ストラリアでは格安で購入できます。タブレットのものから、石鹸、歯磨き粉と色々な加工品になっています</a:t>
            </a:r>
            <a:r>
              <a:rPr kumimoji="1" lang="ja-JP" altLang="en-US" sz="1100" dirty="0" smtClean="0">
                <a:solidFill>
                  <a:schemeClr val="accent2">
                    <a:lumMod val="50000"/>
                  </a:schemeClr>
                </a:solidFill>
              </a:rPr>
              <a:t>。</a:t>
            </a:r>
            <a:endParaRPr kumimoji="1" lang="en-US" altLang="ja-JP" sz="1100" dirty="0" smtClean="0">
              <a:solidFill>
                <a:schemeClr val="accent2">
                  <a:lumMod val="50000"/>
                </a:schemeClr>
              </a:solidFill>
            </a:endParaRPr>
          </a:p>
          <a:p>
            <a:endParaRPr kumimoji="1" lang="ja-JP" altLang="en-US" sz="1100" dirty="0">
              <a:solidFill>
                <a:schemeClr val="accent2">
                  <a:lumMod val="50000"/>
                </a:schemeClr>
              </a:solidFill>
            </a:endParaRPr>
          </a:p>
          <a:p>
            <a:r>
              <a:rPr kumimoji="1" lang="ja-JP" altLang="en-US" sz="1100" dirty="0">
                <a:solidFill>
                  <a:schemeClr val="accent2">
                    <a:lumMod val="50000"/>
                  </a:schemeClr>
                </a:solidFill>
              </a:rPr>
              <a:t>スプレ－状のもの　</a:t>
            </a:r>
            <a:endParaRPr kumimoji="1" lang="en-US" altLang="ja-JP" sz="1100" dirty="0" smtClean="0">
              <a:solidFill>
                <a:schemeClr val="accent2">
                  <a:lumMod val="50000"/>
                </a:schemeClr>
              </a:solidFill>
            </a:endParaRPr>
          </a:p>
          <a:p>
            <a:r>
              <a:rPr kumimoji="1" lang="ja-JP" altLang="en-US" sz="1100" dirty="0" smtClean="0">
                <a:solidFill>
                  <a:schemeClr val="accent2">
                    <a:lumMod val="50000"/>
                  </a:schemeClr>
                </a:solidFill>
              </a:rPr>
              <a:t>→のど</a:t>
            </a:r>
            <a:r>
              <a:rPr kumimoji="1" lang="ja-JP" altLang="en-US" sz="1100" dirty="0">
                <a:solidFill>
                  <a:schemeClr val="accent2">
                    <a:lumMod val="50000"/>
                  </a:schemeClr>
                </a:solidFill>
              </a:rPr>
              <a:t>が痛いときに、患部にシュ－</a:t>
            </a:r>
            <a:r>
              <a:rPr kumimoji="1" lang="ja-JP" altLang="en-US" sz="1100" dirty="0" err="1">
                <a:solidFill>
                  <a:schemeClr val="accent2">
                    <a:lumMod val="50000"/>
                  </a:schemeClr>
                </a:solidFill>
              </a:rPr>
              <a:t>っと</a:t>
            </a:r>
            <a:r>
              <a:rPr kumimoji="1" lang="ja-JP" altLang="en-US" sz="1100" dirty="0">
                <a:solidFill>
                  <a:schemeClr val="accent2">
                    <a:lumMod val="50000"/>
                  </a:schemeClr>
                </a:solidFill>
              </a:rPr>
              <a:t>スプレ－をかけると、ノ</a:t>
            </a:r>
          </a:p>
          <a:p>
            <a:r>
              <a:rPr kumimoji="1" lang="ja-JP" altLang="en-US" sz="1100" dirty="0">
                <a:solidFill>
                  <a:schemeClr val="accent2">
                    <a:lumMod val="50000"/>
                  </a:schemeClr>
                </a:solidFill>
              </a:rPr>
              <a:t>ドの痛みが和らぎます。</a:t>
            </a:r>
          </a:p>
          <a:p>
            <a:r>
              <a:rPr kumimoji="1" lang="ja-JP" altLang="en-US" sz="1100" dirty="0">
                <a:solidFill>
                  <a:schemeClr val="accent2">
                    <a:lumMod val="50000"/>
                  </a:schemeClr>
                </a:solidFill>
              </a:rPr>
              <a:t>液体状の</a:t>
            </a:r>
            <a:r>
              <a:rPr kumimoji="1" lang="ja-JP" altLang="en-US" sz="1100" dirty="0" smtClean="0">
                <a:solidFill>
                  <a:schemeClr val="accent2">
                    <a:lumMod val="50000"/>
                  </a:schemeClr>
                </a:solidFill>
              </a:rPr>
              <a:t>もの</a:t>
            </a:r>
            <a:endParaRPr kumimoji="1" lang="en-US" altLang="ja-JP" sz="1100" dirty="0" smtClean="0">
              <a:solidFill>
                <a:schemeClr val="accent2">
                  <a:lumMod val="50000"/>
                </a:schemeClr>
              </a:solidFill>
            </a:endParaRPr>
          </a:p>
          <a:p>
            <a:r>
              <a:rPr kumimoji="1" lang="ja-JP" altLang="en-US" sz="1100" dirty="0" smtClean="0">
                <a:solidFill>
                  <a:schemeClr val="accent2">
                    <a:lumMod val="50000"/>
                  </a:schemeClr>
                </a:solidFill>
              </a:rPr>
              <a:t>→口内炎</a:t>
            </a:r>
            <a:r>
              <a:rPr kumimoji="1" lang="ja-JP" altLang="en-US" sz="1100" dirty="0">
                <a:solidFill>
                  <a:schemeClr val="accent2">
                    <a:lumMod val="50000"/>
                  </a:schemeClr>
                </a:solidFill>
              </a:rPr>
              <a:t>に効きます。患部に一滴たらすとよくなります</a:t>
            </a:r>
          </a:p>
          <a:p>
            <a:r>
              <a:rPr kumimoji="1" lang="ja-JP" altLang="en-US" sz="1100" dirty="0" smtClean="0">
                <a:solidFill>
                  <a:schemeClr val="accent2">
                    <a:lumMod val="50000"/>
                  </a:schemeClr>
                </a:solidFill>
              </a:rPr>
              <a:t>歯磨き粉</a:t>
            </a:r>
            <a:endParaRPr kumimoji="1" lang="en-US" altLang="ja-JP" sz="1100" dirty="0" smtClean="0">
              <a:solidFill>
                <a:schemeClr val="accent2">
                  <a:lumMod val="50000"/>
                </a:schemeClr>
              </a:solidFill>
            </a:endParaRPr>
          </a:p>
          <a:p>
            <a:r>
              <a:rPr kumimoji="1" lang="ja-JP" altLang="en-US" sz="1100" dirty="0" smtClean="0">
                <a:solidFill>
                  <a:schemeClr val="accent2">
                    <a:lumMod val="50000"/>
                  </a:schemeClr>
                </a:solidFill>
              </a:rPr>
              <a:t>→プロポリス</a:t>
            </a:r>
            <a:r>
              <a:rPr kumimoji="1" lang="ja-JP" altLang="en-US" sz="1100" dirty="0">
                <a:solidFill>
                  <a:schemeClr val="accent2">
                    <a:lumMod val="50000"/>
                  </a:schemeClr>
                </a:solidFill>
              </a:rPr>
              <a:t>とマヌカの葉が入ったもの</a:t>
            </a:r>
            <a:r>
              <a:rPr kumimoji="1" lang="en-US" altLang="ja-JP" sz="1100" dirty="0">
                <a:solidFill>
                  <a:schemeClr val="accent2">
                    <a:lumMod val="50000"/>
                  </a:schemeClr>
                </a:solidFill>
              </a:rPr>
              <a:t>(</a:t>
            </a:r>
            <a:r>
              <a:rPr kumimoji="1" lang="ja-JP" altLang="en-US" sz="1100" dirty="0">
                <a:solidFill>
                  <a:schemeClr val="accent2">
                    <a:lumMod val="50000"/>
                  </a:schemeClr>
                </a:solidFill>
              </a:rPr>
              <a:t>歯石を落とします！</a:t>
            </a:r>
            <a:r>
              <a:rPr kumimoji="1" lang="en-US" altLang="ja-JP" sz="1100" dirty="0">
                <a:solidFill>
                  <a:schemeClr val="accent2">
                    <a:lumMod val="50000"/>
                  </a:schemeClr>
                </a:solidFill>
              </a:rPr>
              <a:t>)</a:t>
            </a:r>
          </a:p>
          <a:p>
            <a:r>
              <a:rPr kumimoji="1" lang="ja-JP" altLang="en-US" sz="1100" dirty="0" smtClean="0">
                <a:solidFill>
                  <a:schemeClr val="accent2">
                    <a:lumMod val="50000"/>
                  </a:schemeClr>
                </a:solidFill>
              </a:rPr>
              <a:t>石鹸</a:t>
            </a:r>
            <a:endParaRPr kumimoji="1" lang="en-US" altLang="ja-JP" sz="1100" dirty="0" smtClean="0">
              <a:solidFill>
                <a:schemeClr val="accent2">
                  <a:lumMod val="50000"/>
                </a:schemeClr>
              </a:solidFill>
            </a:endParaRPr>
          </a:p>
          <a:p>
            <a:r>
              <a:rPr kumimoji="1" lang="ja-JP" altLang="en-US" sz="1100" dirty="0" smtClean="0">
                <a:solidFill>
                  <a:schemeClr val="accent2">
                    <a:lumMod val="50000"/>
                  </a:schemeClr>
                </a:solidFill>
              </a:rPr>
              <a:t>→</a:t>
            </a:r>
            <a:r>
              <a:rPr kumimoji="1" lang="ja-JP" altLang="en-US" sz="1100" dirty="0">
                <a:solidFill>
                  <a:schemeClr val="accent2">
                    <a:lumMod val="50000"/>
                  </a:schemeClr>
                </a:solidFill>
              </a:rPr>
              <a:t>　にきび体質のお肌にいいと評判</a:t>
            </a:r>
          </a:p>
          <a:p>
            <a:endParaRPr kumimoji="1" lang="en-US" altLang="ja-JP" sz="1100" dirty="0" smtClean="0">
              <a:solidFill>
                <a:schemeClr val="accent2">
                  <a:lumMod val="50000"/>
                </a:schemeClr>
              </a:solidFill>
            </a:endParaRPr>
          </a:p>
          <a:p>
            <a:endParaRPr kumimoji="1" lang="ja-JP" altLang="en-US" sz="1100" dirty="0">
              <a:solidFill>
                <a:schemeClr val="accent2">
                  <a:lumMod val="50000"/>
                </a:schemeClr>
              </a:solidFill>
            </a:endParaRPr>
          </a:p>
          <a:p>
            <a:r>
              <a:rPr kumimoji="1" lang="ja-JP" altLang="en-US" sz="1100" b="1" dirty="0">
                <a:solidFill>
                  <a:schemeClr val="accent2">
                    <a:lumMod val="50000"/>
                  </a:schemeClr>
                </a:solidFill>
              </a:rPr>
              <a:t>●オパ－ル</a:t>
            </a:r>
          </a:p>
          <a:p>
            <a:r>
              <a:rPr kumimoji="1" lang="ja-JP" altLang="en-US" sz="1100" dirty="0">
                <a:solidFill>
                  <a:schemeClr val="accent2">
                    <a:lumMod val="50000"/>
                  </a:schemeClr>
                </a:solidFill>
              </a:rPr>
              <a:t>オ－ストラリアの代表的な宝石です。とても美しい宝石で昔から王侯貴族が愛用していたと言われています。ちなみに１０月の誕生石でもあり、宝石言葉は「心の歓喜」、「安心」、「忍耐」です。</a:t>
            </a:r>
          </a:p>
          <a:p>
            <a:endParaRPr kumimoji="1" lang="en-US" altLang="ja-JP" sz="1100" dirty="0" smtClean="0">
              <a:solidFill>
                <a:schemeClr val="accent2">
                  <a:lumMod val="50000"/>
                </a:schemeClr>
              </a:solidFill>
            </a:endParaRPr>
          </a:p>
          <a:p>
            <a:endParaRPr kumimoji="1" lang="ja-JP" altLang="en-US" sz="1100" b="1" dirty="0">
              <a:solidFill>
                <a:schemeClr val="accent2">
                  <a:lumMod val="50000"/>
                </a:schemeClr>
              </a:solidFill>
            </a:endParaRPr>
          </a:p>
          <a:p>
            <a:r>
              <a:rPr kumimoji="1" lang="ja-JP" altLang="en-US" sz="1100" b="1" dirty="0">
                <a:solidFill>
                  <a:schemeClr val="accent2">
                    <a:lumMod val="50000"/>
                  </a:schemeClr>
                </a:solidFill>
              </a:rPr>
              <a:t>●アボリジナルア－ト</a:t>
            </a:r>
          </a:p>
          <a:p>
            <a:r>
              <a:rPr kumimoji="1" lang="ja-JP" altLang="en-US" sz="1100" dirty="0">
                <a:solidFill>
                  <a:schemeClr val="accent2">
                    <a:lumMod val="50000"/>
                  </a:schemeClr>
                </a:solidFill>
              </a:rPr>
              <a:t>オ－ストラリアの先住民アボリジニの商品も人気があります。アボリジナルア－トの模様が入ったＴシャツやブ－メランなどの民芸品、ディジュリドゥという楽器などがあります。</a:t>
            </a:r>
          </a:p>
          <a:p>
            <a:endParaRPr kumimoji="1" lang="ja-JP" altLang="en-US" sz="2800" dirty="0">
              <a:solidFill>
                <a:schemeClr val="accent2">
                  <a:lumMod val="50000"/>
                </a:schemeClr>
              </a:solidFill>
            </a:endParaRPr>
          </a:p>
          <a:p>
            <a:endParaRPr kumimoji="1" lang="ja-JP" altLang="en-US" sz="2800" dirty="0">
              <a:solidFill>
                <a:schemeClr val="accent2">
                  <a:lumMod val="50000"/>
                </a:schemeClr>
              </a:solidFill>
            </a:endParaRPr>
          </a:p>
          <a:p>
            <a:endParaRPr kumimoji="1" lang="ja-JP" altLang="en-US" sz="2800" dirty="0">
              <a:solidFill>
                <a:schemeClr val="accent2">
                  <a:lumMod val="50000"/>
                </a:schemeClr>
              </a:solidFill>
            </a:endParaRPr>
          </a:p>
          <a:p>
            <a:endParaRPr kumimoji="1" lang="ja-JP" altLang="en-US" sz="2800" dirty="0">
              <a:solidFill>
                <a:schemeClr val="accent2">
                  <a:lumMod val="50000"/>
                </a:schemeClr>
              </a:solidFill>
            </a:endParaRPr>
          </a:p>
          <a:p>
            <a:endParaRPr kumimoji="1" lang="ja-JP" altLang="en-US" sz="2800" dirty="0">
              <a:solidFill>
                <a:schemeClr val="accent2">
                  <a:lumMod val="50000"/>
                </a:schemeClr>
              </a:solidFill>
            </a:endParaRPr>
          </a:p>
        </p:txBody>
      </p:sp>
      <p:sp>
        <p:nvSpPr>
          <p:cNvPr id="38" name="テキスト ボックス 37"/>
          <p:cNvSpPr txBox="1"/>
          <p:nvPr/>
        </p:nvSpPr>
        <p:spPr>
          <a:xfrm>
            <a:off x="129396" y="77638"/>
            <a:ext cx="3959525" cy="369332"/>
          </a:xfrm>
          <a:prstGeom prst="rect">
            <a:avLst/>
          </a:prstGeom>
          <a:noFill/>
        </p:spPr>
        <p:txBody>
          <a:bodyPr wrap="square" rtlCol="0">
            <a:spAutoFit/>
          </a:bodyPr>
          <a:lstStyle/>
          <a:p>
            <a:r>
              <a:rPr kumimoji="1" lang="ja-JP" altLang="en-US" dirty="0" smtClean="0">
                <a:solidFill>
                  <a:schemeClr val="accent2">
                    <a:lumMod val="50000"/>
                  </a:schemeClr>
                </a:solidFill>
              </a:rPr>
              <a:t>添乗員片野のおすすめお土産🐨</a:t>
            </a:r>
            <a:endParaRPr kumimoji="1" lang="ja-JP" altLang="en-US" dirty="0">
              <a:solidFill>
                <a:schemeClr val="accent2">
                  <a:lumMod val="50000"/>
                </a:schemeClr>
              </a:solidFill>
            </a:endParaRPr>
          </a:p>
        </p:txBody>
      </p:sp>
      <p:sp>
        <p:nvSpPr>
          <p:cNvPr id="40" name="Rectangle 17"/>
          <p:cNvSpPr>
            <a:spLocks noChangeArrowheads="1"/>
          </p:cNvSpPr>
          <p:nvPr/>
        </p:nvSpPr>
        <p:spPr bwMode="auto">
          <a:xfrm>
            <a:off x="0" y="0"/>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41" name="オブジェクト 40"/>
          <p:cNvGraphicFramePr>
            <a:graphicFrameLocks noChangeAspect="1"/>
          </p:cNvGraphicFramePr>
          <p:nvPr>
            <p:extLst>
              <p:ext uri="{D42A27DB-BD31-4B8C-83A1-F6EECF244321}">
                <p14:modId xmlns:p14="http://schemas.microsoft.com/office/powerpoint/2010/main" val="3768922373"/>
              </p:ext>
            </p:extLst>
          </p:nvPr>
        </p:nvGraphicFramePr>
        <p:xfrm>
          <a:off x="3767282" y="919818"/>
          <a:ext cx="944487" cy="714482"/>
        </p:xfrm>
        <a:graphic>
          <a:graphicData uri="http://schemas.openxmlformats.org/presentationml/2006/ole">
            <mc:AlternateContent xmlns:mc="http://schemas.openxmlformats.org/markup-compatibility/2006">
              <mc:Choice xmlns:v="urn:schemas-microsoft-com:vml" Requires="v">
                <p:oleObj spid="_x0000_s2077" r:id="rId4" imgW="2905531" imgH="2190476" progId="MSPhotoEd.3">
                  <p:embed/>
                </p:oleObj>
              </mc:Choice>
              <mc:Fallback>
                <p:oleObj r:id="rId4" imgW="2905531" imgH="2190476" progId="MSPhotoEd.3">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7282" y="919818"/>
                        <a:ext cx="944487" cy="714482"/>
                      </a:xfrm>
                      <a:prstGeom prst="rect">
                        <a:avLst/>
                      </a:prstGeom>
                      <a:noFill/>
                    </p:spPr>
                  </p:pic>
                </p:oleObj>
              </mc:Fallback>
            </mc:AlternateContent>
          </a:graphicData>
        </a:graphic>
      </p:graphicFrame>
      <p:pic>
        <p:nvPicPr>
          <p:cNvPr id="2067" name="Picture 19" descr="MC9002289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26134" y="1978260"/>
            <a:ext cx="612595" cy="687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830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1885</TotalTime>
  <Words>888</Words>
  <Application>Microsoft Office PowerPoint</Application>
  <PresentationFormat>A4 210 x 297 mm</PresentationFormat>
  <Paragraphs>314</Paragraphs>
  <Slides>7</Slides>
  <Notes>0</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7</vt:i4>
      </vt:variant>
    </vt:vector>
  </HeadingPairs>
  <TitlesOfParts>
    <vt:vector size="16" baseType="lpstr">
      <vt:lpstr>Meiryo UI</vt:lpstr>
      <vt:lpstr>ＭＳ Ｐゴシック</vt:lpstr>
      <vt:lpstr>游ゴシック</vt:lpstr>
      <vt:lpstr>游ゴシック Light</vt:lpstr>
      <vt:lpstr>Arial</vt:lpstr>
      <vt:lpstr>Calibri</vt:lpstr>
      <vt:lpstr>Calibri Light</vt:lpstr>
      <vt:lpstr>Office テーマ</vt:lpstr>
      <vt:lpstr>MSPhotoEd.3</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荒井 祥太</dc:creator>
  <cp:lastModifiedBy>片野　佑香</cp:lastModifiedBy>
  <cp:revision>223</cp:revision>
  <cp:lastPrinted>2019-11-19T09:36:55Z</cp:lastPrinted>
  <dcterms:created xsi:type="dcterms:W3CDTF">2019-10-13T06:42:15Z</dcterms:created>
  <dcterms:modified xsi:type="dcterms:W3CDTF">2019-11-19T10:07:26Z</dcterms:modified>
</cp:coreProperties>
</file>