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6" r:id="rId2"/>
    <p:sldId id="278" r:id="rId3"/>
    <p:sldId id="280" r:id="rId4"/>
    <p:sldId id="279" r:id="rId5"/>
    <p:sldId id="282" r:id="rId6"/>
    <p:sldId id="284" r:id="rId7"/>
    <p:sldId id="283" r:id="rId8"/>
    <p:sldId id="285" r:id="rId9"/>
  </p:sldIdLst>
  <p:sldSz cx="9906000" cy="6858000" type="A4"/>
  <p:notesSz cx="9866313" cy="67357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15" autoAdjust="0"/>
    <p:restoredTop sz="94660"/>
  </p:normalViewPr>
  <p:slideViewPr>
    <p:cSldViewPr snapToGrid="0" showGuides="1">
      <p:cViewPr varScale="1">
        <p:scale>
          <a:sx n="89" d="100"/>
          <a:sy n="89" d="100"/>
        </p:scale>
        <p:origin x="1104" y="-6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CB592-9692-404C-9E5D-6ACD8B7A2511}" type="datetimeFigureOut">
              <a:rPr kumimoji="1" lang="ja-JP" altLang="en-US" smtClean="0"/>
              <a:t>2019/11/15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75D2C-EC63-4A12-842A-22EFF979A1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191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CB592-9692-404C-9E5D-6ACD8B7A2511}" type="datetimeFigureOut">
              <a:rPr kumimoji="1" lang="ja-JP" altLang="en-US" smtClean="0"/>
              <a:t>2019/11/15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75D2C-EC63-4A12-842A-22EFF979A1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4140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CB592-9692-404C-9E5D-6ACD8B7A2511}" type="datetimeFigureOut">
              <a:rPr kumimoji="1" lang="ja-JP" altLang="en-US" smtClean="0"/>
              <a:t>2019/11/15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75D2C-EC63-4A12-842A-22EFF979A1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21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CB592-9692-404C-9E5D-6ACD8B7A2511}" type="datetimeFigureOut">
              <a:rPr kumimoji="1" lang="ja-JP" altLang="en-US" smtClean="0"/>
              <a:t>2019/11/15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75D2C-EC63-4A12-842A-22EFF979A1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3291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CB592-9692-404C-9E5D-6ACD8B7A2511}" type="datetimeFigureOut">
              <a:rPr kumimoji="1" lang="ja-JP" altLang="en-US" smtClean="0"/>
              <a:t>2019/11/15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75D2C-EC63-4A12-842A-22EFF979A1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725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CB592-9692-404C-9E5D-6ACD8B7A2511}" type="datetimeFigureOut">
              <a:rPr kumimoji="1" lang="ja-JP" altLang="en-US" smtClean="0"/>
              <a:t>2019/11/15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75D2C-EC63-4A12-842A-22EFF979A1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8119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CB592-9692-404C-9E5D-6ACD8B7A2511}" type="datetimeFigureOut">
              <a:rPr kumimoji="1" lang="ja-JP" altLang="en-US" smtClean="0"/>
              <a:t>2019/11/15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75D2C-EC63-4A12-842A-22EFF979A1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9086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CB592-9692-404C-9E5D-6ACD8B7A2511}" type="datetimeFigureOut">
              <a:rPr kumimoji="1" lang="ja-JP" altLang="en-US" smtClean="0"/>
              <a:t>2019/11/15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75D2C-EC63-4A12-842A-22EFF979A1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7368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CB592-9692-404C-9E5D-6ACD8B7A2511}" type="datetimeFigureOut">
              <a:rPr kumimoji="1" lang="ja-JP" altLang="en-US" smtClean="0"/>
              <a:t>2019/11/15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75D2C-EC63-4A12-842A-22EFF979A1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9245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CB592-9692-404C-9E5D-6ACD8B7A2511}" type="datetimeFigureOut">
              <a:rPr kumimoji="1" lang="ja-JP" altLang="en-US" smtClean="0"/>
              <a:t>2019/11/15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75D2C-EC63-4A12-842A-22EFF979A1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8845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CB592-9692-404C-9E5D-6ACD8B7A2511}" type="datetimeFigureOut">
              <a:rPr kumimoji="1" lang="ja-JP" altLang="en-US" smtClean="0"/>
              <a:t>2019/11/15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75D2C-EC63-4A12-842A-22EFF979A1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807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2CB592-9692-404C-9E5D-6ACD8B7A2511}" type="datetimeFigureOut">
              <a:rPr kumimoji="1" lang="ja-JP" altLang="en-US" smtClean="0"/>
              <a:t>2019/11/15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075D2C-EC63-4A12-842A-22EFF979A1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4999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hyperlink" Target="https://www.flickr.com/photos/dominicspics/5748161233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pixabay.com/es/avi%C3%B3n-avi%C3%B3n-de-pasajeros-silueta-154271/" TargetMode="External"/><Relationship Id="rId10" Type="http://schemas.openxmlformats.org/officeDocument/2006/relationships/image" Target="../media/image11.png"/><Relationship Id="rId4" Type="http://schemas.openxmlformats.org/officeDocument/2006/relationships/image" Target="../media/image8.jpe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.png"/><Relationship Id="rId3" Type="http://schemas.openxmlformats.org/officeDocument/2006/relationships/image" Target="../media/image7.png"/><Relationship Id="rId12" Type="http://schemas.openxmlformats.org/officeDocument/2006/relationships/hyperlink" Target="https://www.flickr.com/photos/dominicspics/5748161233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8.jpeg"/><Relationship Id="rId5" Type="http://schemas.openxmlformats.org/officeDocument/2006/relationships/image" Target="../media/image9.png"/><Relationship Id="rId10" Type="http://schemas.openxmlformats.org/officeDocument/2006/relationships/hyperlink" Target="https://pixabay.com/es/avi%C3%B3n-avi%C3%B3n-de-pasajeros-silueta-154271/" TargetMode="Externa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gif"/><Relationship Id="rId2" Type="http://schemas.openxmlformats.org/officeDocument/2006/relationships/image" Target="../media/image2.jpeg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jpeg"/><Relationship Id="rId4" Type="http://schemas.openxmlformats.org/officeDocument/2006/relationships/image" Target="../media/image18.png"/><Relationship Id="rId9" Type="http://schemas.openxmlformats.org/officeDocument/2006/relationships/image" Target="../media/image23.jpeg"/><Relationship Id="rId1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481839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3286664" y="4295955"/>
            <a:ext cx="6461185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6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kumimoji="1" lang="ja-JP" altLang="en-US" sz="26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おひとり</a:t>
            </a:r>
            <a:r>
              <a:rPr kumimoji="1" lang="ja-JP" altLang="en-US" sz="26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旅　ふらっとシドニー満喫　</a:t>
            </a:r>
            <a:r>
              <a:rPr kumimoji="1" lang="ja-JP" altLang="en-US" sz="26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５日間</a:t>
            </a:r>
            <a:endParaRPr kumimoji="1" lang="en-US" altLang="ja-JP" sz="2600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400" dirty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r"/>
            <a:r>
              <a:rPr kumimoji="1" lang="en-US" altLang="ja-JP" sz="2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2019.11.22</a:t>
            </a:r>
            <a:r>
              <a:rPr kumimoji="1" lang="ja-JP" altLang="en-US" sz="2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～</a:t>
            </a:r>
            <a:r>
              <a:rPr kumimoji="1" lang="en-US" altLang="ja-JP" sz="2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11.26</a:t>
            </a:r>
          </a:p>
          <a:p>
            <a:endParaRPr kumimoji="1" lang="en-US" altLang="ja-JP" sz="2400" dirty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r"/>
            <a:r>
              <a:rPr kumimoji="1" lang="ja-JP" altLang="en-US" sz="16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添乗員：片野　佑香</a:t>
            </a:r>
            <a:endParaRPr kumimoji="1" lang="ja-JP" altLang="en-US" sz="1600" dirty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1421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15" y="0"/>
            <a:ext cx="9705421" cy="6858000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="" xmlns:a16="http://schemas.microsoft.com/office/drawing/2014/main" id="{4BFF4783-B48D-4742-8F4C-A7D25F2D14F6}"/>
              </a:ext>
            </a:extLst>
          </p:cNvPr>
          <p:cNvSpPr/>
          <p:nvPr/>
        </p:nvSpPr>
        <p:spPr>
          <a:xfrm>
            <a:off x="113415" y="-61868"/>
            <a:ext cx="10097912" cy="710648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34" name="直線コネクタ 33">
            <a:extLst>
              <a:ext uri="{FF2B5EF4-FFF2-40B4-BE49-F238E27FC236}">
                <a16:creationId xmlns="" xmlns:a16="http://schemas.microsoft.com/office/drawing/2014/main" id="{4BC0CD8B-FCD4-4818-9EC7-8239D29B26B5}"/>
              </a:ext>
            </a:extLst>
          </p:cNvPr>
          <p:cNvCxnSpPr>
            <a:cxnSpLocks/>
          </p:cNvCxnSpPr>
          <p:nvPr/>
        </p:nvCxnSpPr>
        <p:spPr>
          <a:xfrm>
            <a:off x="4966126" y="0"/>
            <a:ext cx="0" cy="7044612"/>
          </a:xfrm>
          <a:prstGeom prst="line">
            <a:avLst/>
          </a:prstGeom>
          <a:ln w="2540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/>
          <p:cNvSpPr txBox="1"/>
          <p:nvPr/>
        </p:nvSpPr>
        <p:spPr>
          <a:xfrm>
            <a:off x="2239" y="0"/>
            <a:ext cx="4966126" cy="7386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>
                <a:solidFill>
                  <a:schemeClr val="accent2">
                    <a:lumMod val="50000"/>
                  </a:schemeClr>
                </a:solidFill>
              </a:rPr>
              <a:t>🐨み</a:t>
            </a:r>
            <a:r>
              <a:rPr kumimoji="1" lang="ja-JP" altLang="en-US" sz="2000" dirty="0" smtClean="0">
                <a:solidFill>
                  <a:schemeClr val="accent2">
                    <a:lumMod val="50000"/>
                  </a:schemeClr>
                </a:solidFill>
              </a:rPr>
              <a:t>どころ🐨</a:t>
            </a:r>
            <a:r>
              <a:rPr kumimoji="1" lang="ja-JP" altLang="en-US" sz="2000" dirty="0" smtClean="0">
                <a:solidFill>
                  <a:schemeClr val="accent2">
                    <a:lumMod val="50000"/>
                  </a:schemeClr>
                </a:solidFill>
              </a:rPr>
              <a:t>（添乗員のおすすめ度）</a:t>
            </a:r>
            <a:endParaRPr kumimoji="1" lang="en-US" altLang="ja-JP" sz="2000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kumimoji="1" lang="en-US" altLang="ja-JP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kumimoji="1" lang="ja-JP" altLang="en-US" b="1" dirty="0" smtClean="0">
                <a:solidFill>
                  <a:schemeClr val="accent2">
                    <a:lumMod val="50000"/>
                  </a:schemeClr>
                </a:solidFill>
              </a:rPr>
              <a:t>～オペラハウス～★★★★★</a:t>
            </a:r>
            <a:endParaRPr kumimoji="1" lang="en-US" altLang="ja-JP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</a:rPr>
              <a:t>シドニーシンボルと言える建築物で、</a:t>
            </a:r>
            <a:r>
              <a:rPr kumimoji="1" lang="en-US" altLang="ja-JP" sz="1400" dirty="0" smtClean="0">
                <a:solidFill>
                  <a:schemeClr val="accent2">
                    <a:lumMod val="50000"/>
                  </a:schemeClr>
                </a:solidFill>
              </a:rPr>
              <a:t>2007</a:t>
            </a:r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</a:rPr>
              <a:t>年に世界遺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</a:rPr>
              <a:t>産に登録されました。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</a:rPr>
              <a:t>・ポイント・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</a:rPr>
              <a:t>①完成まで</a:t>
            </a:r>
            <a:r>
              <a:rPr kumimoji="1" lang="en-US" altLang="ja-JP" sz="1400" dirty="0" smtClean="0">
                <a:solidFill>
                  <a:schemeClr val="accent2">
                    <a:lumMod val="50000"/>
                  </a:schemeClr>
                </a:solidFill>
              </a:rPr>
              <a:t>14</a:t>
            </a:r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</a:rPr>
              <a:t>年の年月！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</a:rPr>
              <a:t>②オペラハウスを使った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</a:rPr>
              <a:t>プロジェクションマッピング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</a:rPr>
              <a:t>イベントの開催あり！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</a:rPr>
              <a:t>③年間</a:t>
            </a:r>
            <a:r>
              <a:rPr kumimoji="1" lang="en-US" altLang="ja-JP" sz="1400" dirty="0" smtClean="0">
                <a:solidFill>
                  <a:schemeClr val="accent2">
                    <a:lumMod val="50000"/>
                  </a:schemeClr>
                </a:solidFill>
              </a:rPr>
              <a:t>1600</a:t>
            </a:r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</a:rPr>
              <a:t>回もの公演を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</a:rPr>
              <a:t>やっている！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kumimoji="1" lang="en-US" altLang="ja-JP" sz="1400" dirty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kumimoji="1" lang="ja-JP" altLang="en-US" b="1" dirty="0" smtClean="0">
                <a:solidFill>
                  <a:schemeClr val="accent2">
                    <a:lumMod val="50000"/>
                  </a:schemeClr>
                </a:solidFill>
              </a:rPr>
              <a:t>～シドニータワー～★★★☆☆</a:t>
            </a:r>
            <a:endParaRPr kumimoji="1" lang="en-US" altLang="ja-JP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</a:rPr>
              <a:t>南半球で２番目の高さ（</a:t>
            </a:r>
            <a:r>
              <a:rPr kumimoji="1" lang="en-US" altLang="ja-JP" sz="1400" dirty="0" smtClean="0">
                <a:solidFill>
                  <a:schemeClr val="accent2">
                    <a:lumMod val="50000"/>
                  </a:schemeClr>
                </a:solidFill>
              </a:rPr>
              <a:t>309</a:t>
            </a:r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</a:rPr>
              <a:t>メートル）ちなみに</a:t>
            </a:r>
            <a:r>
              <a:rPr kumimoji="1" lang="en-US" altLang="ja-JP" sz="1400" dirty="0" smtClean="0">
                <a:solidFill>
                  <a:schemeClr val="accent2">
                    <a:lumMod val="50000"/>
                  </a:schemeClr>
                </a:solidFill>
              </a:rPr>
              <a:t>1</a:t>
            </a:r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</a:rPr>
              <a:t>位はお隣ニュージーランドにあるスカイタワー（</a:t>
            </a:r>
            <a:r>
              <a:rPr kumimoji="1" lang="en-US" altLang="ja-JP" sz="1400" dirty="0" smtClean="0">
                <a:solidFill>
                  <a:schemeClr val="accent2">
                    <a:lumMod val="50000"/>
                  </a:schemeClr>
                </a:solidFill>
              </a:rPr>
              <a:t>328</a:t>
            </a:r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</a:rPr>
              <a:t>メートル）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</a:rPr>
              <a:t>　</a:t>
            </a:r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</a:rPr>
              <a:t>　　　　　　　　　夜は夜景を見下ろしながら、夕食を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</a:rPr>
              <a:t>　</a:t>
            </a:r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</a:rPr>
              <a:t>　　　　　　　　　楽しめます。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</a:rPr>
              <a:t>　</a:t>
            </a:r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</a:rPr>
              <a:t>　　　　　　　　　天気が良いと市内からバスで２時間　　　　　　　　　　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</a:rPr>
              <a:t>　</a:t>
            </a:r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</a:rPr>
              <a:t>　　　　　　　　　以上かかる、ブルーマウンテンズ</a:t>
            </a:r>
            <a:r>
              <a:rPr kumimoji="1" lang="ja-JP" altLang="en-US" sz="1400" dirty="0" err="1" smtClean="0">
                <a:solidFill>
                  <a:schemeClr val="accent2">
                    <a:lumMod val="50000"/>
                  </a:schemeClr>
                </a:solidFill>
              </a:rPr>
              <a:t>ま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</a:rPr>
              <a:t>　</a:t>
            </a:r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</a:rPr>
              <a:t>　　　　　　　　　で見ることもできます。　　　　　　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kumimoji="1" lang="ja-JP" altLang="en-US" b="1" dirty="0" smtClean="0">
                <a:solidFill>
                  <a:schemeClr val="accent2">
                    <a:lumMod val="50000"/>
                  </a:schemeClr>
                </a:solidFill>
              </a:rPr>
              <a:t>～</a:t>
            </a:r>
            <a:r>
              <a:rPr kumimoji="1" lang="ja-JP" altLang="en-US" b="1" dirty="0" smtClean="0">
                <a:solidFill>
                  <a:schemeClr val="accent2">
                    <a:lumMod val="50000"/>
                  </a:schemeClr>
                </a:solidFill>
              </a:rPr>
              <a:t>ロックス地区～★★★★★</a:t>
            </a:r>
            <a:endParaRPr kumimoji="1" lang="en-US" altLang="ja-JP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</a:rPr>
              <a:t>どこを歩いても街並み・雰囲気が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</a:rPr>
              <a:t>最高のエリア。おしゃれな小物屋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</a:rPr>
              <a:t>さんや、カフェなどが点在していて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</a:rPr>
              <a:t>歩</a:t>
            </a:r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</a:rPr>
              <a:t>いているだけでも楽しい場所。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</a:rPr>
              <a:t>雰囲気のある写真を撮るには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</a:rPr>
              <a:t>うってつけの場所です！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kumimoji="1" lang="en-US" altLang="ja-JP" sz="1400" dirty="0">
              <a:solidFill>
                <a:schemeClr val="accent2">
                  <a:lumMod val="50000"/>
                </a:schemeClr>
              </a:solidFill>
            </a:endParaRPr>
          </a:p>
          <a:p>
            <a:endParaRPr kumimoji="1" lang="en-US" altLang="ja-JP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3565" y="1336716"/>
            <a:ext cx="2283484" cy="17126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267" y="3958507"/>
            <a:ext cx="1567544" cy="10408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図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3585" y="5210386"/>
            <a:ext cx="1883464" cy="13453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テキスト ボックス 21"/>
          <p:cNvSpPr txBox="1"/>
          <p:nvPr/>
        </p:nvSpPr>
        <p:spPr>
          <a:xfrm>
            <a:off x="4966125" y="0"/>
            <a:ext cx="4966126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kumimoji="1" lang="en-US" altLang="ja-JP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kumimoji="1" lang="ja-JP" altLang="en-US" b="1" dirty="0" smtClean="0">
                <a:solidFill>
                  <a:schemeClr val="accent2">
                    <a:lumMod val="50000"/>
                  </a:schemeClr>
                </a:solidFill>
              </a:rPr>
              <a:t>～ブルーマウンテンズ～★★★★☆</a:t>
            </a:r>
            <a:endParaRPr kumimoji="1" lang="en-US" altLang="ja-JP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</a:rPr>
              <a:t>世界</a:t>
            </a:r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</a:rPr>
              <a:t>遺産エリアに広がる広大なユーカリ林。そのユーカリが蒸発してできる自然の青い</a:t>
            </a:r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</a:rPr>
              <a:t>靄（もや）から名付けられました。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</a:rPr>
              <a:t>　　　　　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</a:rPr>
              <a:t>・エコーポイント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</a:rPr>
              <a:t>先住民アボリジニの伝説が残る、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</a:rPr>
              <a:t>スリーシスターズという奇岩を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</a:rPr>
              <a:t>見ることができる展望台。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</a:rPr>
              <a:t>展望</a:t>
            </a:r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</a:rPr>
              <a:t>台は２階建てで、向かって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</a:rPr>
              <a:t>左側に見下ろすことができます。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kumimoji="1" lang="en-US" altLang="ja-JP" sz="1400" dirty="0">
              <a:solidFill>
                <a:schemeClr val="accent2">
                  <a:lumMod val="50000"/>
                </a:schemeClr>
              </a:solidFill>
            </a:endParaRPr>
          </a:p>
          <a:p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</a:rPr>
              <a:t>・シーニックワールドの乗物紹介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</a:rPr>
              <a:t>～</a:t>
            </a:r>
            <a:r>
              <a:rPr kumimoji="1" lang="en-US" altLang="ja-JP" sz="1400" dirty="0" smtClean="0">
                <a:solidFill>
                  <a:schemeClr val="accent2">
                    <a:lumMod val="50000"/>
                  </a:schemeClr>
                </a:solidFill>
              </a:rPr>
              <a:t>Railway</a:t>
            </a:r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</a:rPr>
              <a:t>：トロッコ列車～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</a:rPr>
              <a:t>平均傾斜</a:t>
            </a:r>
            <a:r>
              <a:rPr kumimoji="1" lang="en-US" altLang="ja-JP" sz="1400" dirty="0" smtClean="0">
                <a:solidFill>
                  <a:schemeClr val="accent2">
                    <a:lumMod val="50000"/>
                  </a:schemeClr>
                </a:solidFill>
              </a:rPr>
              <a:t>45</a:t>
            </a:r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</a:rPr>
              <a:t>度、最大傾斜</a:t>
            </a:r>
            <a:r>
              <a:rPr kumimoji="1" lang="en-US" altLang="ja-JP" sz="1400" dirty="0" smtClean="0">
                <a:solidFill>
                  <a:schemeClr val="accent2">
                    <a:lumMod val="50000"/>
                  </a:schemeClr>
                </a:solidFill>
              </a:rPr>
              <a:t>54</a:t>
            </a:r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</a:rPr>
              <a:t>度を下るトロッコ列車。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</a:rPr>
              <a:t>崖を下る感覚でちょっぴりスリルを楽しめます。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kumimoji="1" lang="en-US" altLang="ja-JP" sz="1400" dirty="0">
              <a:solidFill>
                <a:schemeClr val="accent2">
                  <a:lumMod val="50000"/>
                </a:schemeClr>
              </a:solidFill>
            </a:endParaRPr>
          </a:p>
          <a:p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</a:rPr>
              <a:t>～</a:t>
            </a:r>
            <a:r>
              <a:rPr kumimoji="1" lang="en-US" altLang="ja-JP" sz="1400" dirty="0" smtClean="0">
                <a:solidFill>
                  <a:schemeClr val="accent2">
                    <a:lumMod val="50000"/>
                  </a:schemeClr>
                </a:solidFill>
              </a:rPr>
              <a:t>Cable way</a:t>
            </a:r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</a:rPr>
              <a:t>：ケーブルカー～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</a:rPr>
              <a:t>谷底から頂上に上ります。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</a:rPr>
              <a:t>進行方向と反対側の窓側だとよく景色</a:t>
            </a:r>
            <a:r>
              <a:rPr kumimoji="1" lang="ja-JP" altLang="en-US" sz="1400" dirty="0" err="1" smtClean="0">
                <a:solidFill>
                  <a:schemeClr val="accent2">
                    <a:lumMod val="50000"/>
                  </a:schemeClr>
                </a:solidFill>
              </a:rPr>
              <a:t>あ</a:t>
            </a:r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</a:rPr>
              <a:t>見えるのでお勧めです！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kumimoji="1" lang="en-US" altLang="ja-JP" sz="1400" dirty="0">
              <a:solidFill>
                <a:schemeClr val="accent2">
                  <a:lumMod val="50000"/>
                </a:schemeClr>
              </a:solidFill>
            </a:endParaRPr>
          </a:p>
          <a:p>
            <a:endParaRPr kumimoji="1" lang="en-US" altLang="ja-JP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7811701" y="1504399"/>
            <a:ext cx="1836327" cy="13772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43074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15" y="0"/>
            <a:ext cx="9705421" cy="6858000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="" xmlns:a16="http://schemas.microsoft.com/office/drawing/2014/main" id="{4BFF4783-B48D-4742-8F4C-A7D25F2D14F6}"/>
              </a:ext>
            </a:extLst>
          </p:cNvPr>
          <p:cNvSpPr/>
          <p:nvPr/>
        </p:nvSpPr>
        <p:spPr>
          <a:xfrm>
            <a:off x="-82831" y="-30934"/>
            <a:ext cx="10097912" cy="710648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34" name="直線コネクタ 33">
            <a:extLst>
              <a:ext uri="{FF2B5EF4-FFF2-40B4-BE49-F238E27FC236}">
                <a16:creationId xmlns="" xmlns:a16="http://schemas.microsoft.com/office/drawing/2014/main" id="{4BC0CD8B-FCD4-4818-9EC7-8239D29B26B5}"/>
              </a:ext>
            </a:extLst>
          </p:cNvPr>
          <p:cNvCxnSpPr>
            <a:cxnSpLocks/>
          </p:cNvCxnSpPr>
          <p:nvPr/>
        </p:nvCxnSpPr>
        <p:spPr>
          <a:xfrm>
            <a:off x="4966126" y="0"/>
            <a:ext cx="0" cy="7044612"/>
          </a:xfrm>
          <a:prstGeom prst="line">
            <a:avLst/>
          </a:prstGeom>
          <a:ln w="2540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テキスト ボックス 1"/>
          <p:cNvSpPr txBox="1"/>
          <p:nvPr/>
        </p:nvSpPr>
        <p:spPr>
          <a:xfrm>
            <a:off x="540159" y="189782"/>
            <a:ext cx="3802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chemeClr val="accent2">
                    <a:lumMod val="50000"/>
                  </a:schemeClr>
                </a:solidFill>
              </a:rPr>
              <a:t>🐨</a:t>
            </a:r>
            <a:r>
              <a:rPr kumimoji="1" lang="en-US" altLang="ja-JP" dirty="0" smtClean="0">
                <a:solidFill>
                  <a:schemeClr val="accent2">
                    <a:lumMod val="50000"/>
                  </a:schemeClr>
                </a:solidFill>
              </a:rPr>
              <a:t>DAY1</a:t>
            </a:r>
            <a:r>
              <a:rPr kumimoji="1" lang="ja-JP" altLang="en-US" dirty="0" smtClean="0">
                <a:solidFill>
                  <a:schemeClr val="accent2">
                    <a:lumMod val="50000"/>
                  </a:schemeClr>
                </a:solidFill>
              </a:rPr>
              <a:t>・</a:t>
            </a:r>
            <a:r>
              <a:rPr kumimoji="1" lang="en-US" altLang="ja-JP" dirty="0" smtClean="0">
                <a:solidFill>
                  <a:schemeClr val="accent2">
                    <a:lumMod val="50000"/>
                  </a:schemeClr>
                </a:solidFill>
              </a:rPr>
              <a:t>DAY2</a:t>
            </a:r>
            <a:r>
              <a:rPr kumimoji="1" lang="ja-JP" altLang="en-US" dirty="0" smtClean="0">
                <a:solidFill>
                  <a:schemeClr val="accent2">
                    <a:lumMod val="50000"/>
                  </a:schemeClr>
                </a:solidFill>
              </a:rPr>
              <a:t>🐨</a:t>
            </a:r>
            <a:r>
              <a:rPr kumimoji="1" lang="en-US" altLang="ja-JP" dirty="0" smtClean="0">
                <a:solidFill>
                  <a:schemeClr val="accent2">
                    <a:lumMod val="50000"/>
                  </a:schemeClr>
                </a:solidFill>
              </a:rPr>
              <a:t>11.21-22</a:t>
            </a:r>
          </a:p>
        </p:txBody>
      </p:sp>
      <p:grpSp>
        <p:nvGrpSpPr>
          <p:cNvPr id="6" name="グループ化 5"/>
          <p:cNvGrpSpPr/>
          <p:nvPr/>
        </p:nvGrpSpPr>
        <p:grpSpPr>
          <a:xfrm>
            <a:off x="113415" y="1704864"/>
            <a:ext cx="696558" cy="1597918"/>
            <a:chOff x="168661" y="1511059"/>
            <a:chExt cx="696558" cy="1597918"/>
          </a:xfrm>
        </p:grpSpPr>
        <p:pic>
          <p:nvPicPr>
            <p:cNvPr id="7" name="図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534840">
              <a:off x="168661" y="1511059"/>
              <a:ext cx="675235" cy="653958"/>
            </a:xfrm>
            <a:prstGeom prst="rect">
              <a:avLst/>
            </a:prstGeom>
          </p:spPr>
        </p:pic>
        <p:pic>
          <p:nvPicPr>
            <p:cNvPr id="8" name="図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534840">
              <a:off x="189984" y="2455019"/>
              <a:ext cx="675235" cy="653958"/>
            </a:xfrm>
            <a:prstGeom prst="rect">
              <a:avLst/>
            </a:prstGeom>
          </p:spPr>
        </p:pic>
      </p:grpSp>
      <p:sp>
        <p:nvSpPr>
          <p:cNvPr id="13" name="テキスト ボックス 12">
            <a:extLst>
              <a:ext uri="{FF2B5EF4-FFF2-40B4-BE49-F238E27FC236}">
                <a16:creationId xmlns="" xmlns:a16="http://schemas.microsoft.com/office/drawing/2014/main" id="{AB960D7B-B1CC-4046-A68F-B58C40B28283}"/>
              </a:ext>
            </a:extLst>
          </p:cNvPr>
          <p:cNvSpPr txBox="1"/>
          <p:nvPr/>
        </p:nvSpPr>
        <p:spPr>
          <a:xfrm>
            <a:off x="5674227" y="189782"/>
            <a:ext cx="3846220" cy="63401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シドニー到着</a:t>
            </a:r>
            <a:endParaRPr kumimoji="1" lang="en-US" altLang="ja-JP" sz="1400" b="1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・降機後、流れに沿って進み建物内にて集合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↓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・入国審査（自動機械）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↓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・ターンテーブルにてスーツケース受取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↓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・税関（通関）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↓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・バスへ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2400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b="1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シドニー</a:t>
            </a:r>
            <a:r>
              <a:rPr kumimoji="1" lang="ja-JP" altLang="en-US" sz="1400" b="1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空港発（下記は予定のまわり方）</a:t>
            </a:r>
            <a:endParaRPr kumimoji="1" lang="en-US" altLang="ja-JP" sz="1400" b="1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400" b="1" dirty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ハーバーブリッジ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↓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ロックス地区（車窓）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↓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en-US" altLang="ja-JP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LUNCH</a:t>
            </a:r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＠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↓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オペラハウス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↓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ホテル</a:t>
            </a:r>
            <a:r>
              <a:rPr kumimoji="1" lang="en-US" altLang="ja-JP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到着</a:t>
            </a:r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予定：</a:t>
            </a:r>
            <a:r>
              <a:rPr kumimoji="1" lang="en-US" altLang="ja-JP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</a:p>
          <a:p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↓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en-US" altLang="ja-JP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DINNER</a:t>
            </a:r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＠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400" b="1" dirty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ja-JP" altLang="en-US" dirty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="" xmlns:a16="http://schemas.microsoft.com/office/drawing/2014/main" id="{AB960D7B-B1CC-4046-A68F-B58C40B28283}"/>
              </a:ext>
            </a:extLst>
          </p:cNvPr>
          <p:cNvSpPr txBox="1"/>
          <p:nvPr/>
        </p:nvSpPr>
        <p:spPr>
          <a:xfrm>
            <a:off x="669116" y="3627401"/>
            <a:ext cx="1314960" cy="160043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b="1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羽田空港出発</a:t>
            </a:r>
            <a:endParaRPr kumimoji="1" lang="en-US" altLang="ja-JP" sz="1400" b="1" dirty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</a:t>
            </a:r>
            <a:endParaRPr kumimoji="1" lang="en-US" altLang="ja-JP" sz="1400" dirty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・チェックイン</a:t>
            </a:r>
            <a:endParaRPr kumimoji="1" lang="en-US" altLang="ja-JP" sz="1400" dirty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↓</a:t>
            </a:r>
            <a:endParaRPr kumimoji="1" lang="en-US" altLang="ja-JP" sz="1400" dirty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・添乗員受付</a:t>
            </a:r>
            <a:endParaRPr kumimoji="1" lang="en-US" altLang="ja-JP" sz="1400" dirty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</a:t>
            </a:r>
            <a:endParaRPr kumimoji="1" lang="en-US" altLang="ja-JP" sz="1400" dirty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5" name="図 14" descr="フルーツ, 食品, 花 が含まれている画像&#10;&#10;自動的に生成された説明">
            <a:extLst>
              <a:ext uri="{FF2B5EF4-FFF2-40B4-BE49-F238E27FC236}">
                <a16:creationId xmlns="" xmlns:a16="http://schemas.microsoft.com/office/drawing/2014/main" id="{1811FE33-B978-4D64-9B93-3309ED166F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766861" y="4327381"/>
            <a:ext cx="977493" cy="6190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図 15">
            <a:extLst>
              <a:ext uri="{FF2B5EF4-FFF2-40B4-BE49-F238E27FC236}">
                <a16:creationId xmlns="" xmlns:a16="http://schemas.microsoft.com/office/drawing/2014/main" id="{30274796-76C0-4196-AD5A-DEA2CB49ABB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rot="5400000">
            <a:off x="1010433" y="5096036"/>
            <a:ext cx="490347" cy="481153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9115" y="5612720"/>
            <a:ext cx="1127318" cy="5636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9" name="テキスト ボックス 18">
            <a:extLst>
              <a:ext uri="{FF2B5EF4-FFF2-40B4-BE49-F238E27FC236}">
                <a16:creationId xmlns="" xmlns:a16="http://schemas.microsoft.com/office/drawing/2014/main" id="{178F2430-EC89-4E26-B4A7-628725CDF1C0}"/>
              </a:ext>
            </a:extLst>
          </p:cNvPr>
          <p:cNvSpPr txBox="1"/>
          <p:nvPr/>
        </p:nvSpPr>
        <p:spPr>
          <a:xfrm>
            <a:off x="1937141" y="4242958"/>
            <a:ext cx="2730595" cy="1815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全日空</a:t>
            </a:r>
            <a:r>
              <a:rPr kumimoji="1" lang="en-US" altLang="ja-JP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(NH10)</a:t>
            </a: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機材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所要</a:t>
            </a:r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時間：</a:t>
            </a:r>
            <a:r>
              <a:rPr kumimoji="1" lang="en-US" altLang="ja-JP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9</a:t>
            </a:r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時間</a:t>
            </a:r>
            <a:r>
              <a:rPr kumimoji="1" lang="en-US" altLang="ja-JP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40</a:t>
            </a:r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分</a:t>
            </a:r>
            <a:endParaRPr kumimoji="1" lang="en-US" altLang="ja-JP" sz="1400" dirty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機内食：</a:t>
            </a:r>
            <a:r>
              <a:rPr kumimoji="1" lang="en-US" altLang="ja-JP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回（離陸後・着陸前）</a:t>
            </a:r>
            <a:endParaRPr kumimoji="1" lang="en-US" altLang="ja-JP" sz="1400" dirty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日本との時差</a:t>
            </a:r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：時間</a:t>
            </a:r>
            <a:endParaRPr kumimoji="1" lang="en-US" altLang="ja-JP" sz="1400" dirty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en-US" altLang="ja-JP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税関申告書の配布はありません。</a:t>
            </a:r>
            <a:endParaRPr kumimoji="1" lang="en-US" altLang="ja-JP" sz="1400" dirty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en-US" altLang="ja-JP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到着前にお手洗いをお済ませください。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="" xmlns:a16="http://schemas.microsoft.com/office/drawing/2014/main" id="{AB960D7B-B1CC-4046-A68F-B58C40B28283}"/>
              </a:ext>
            </a:extLst>
          </p:cNvPr>
          <p:cNvSpPr txBox="1"/>
          <p:nvPr/>
        </p:nvSpPr>
        <p:spPr>
          <a:xfrm>
            <a:off x="669115" y="565024"/>
            <a:ext cx="2593529" cy="33239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羽田空港集合</a:t>
            </a:r>
            <a:endParaRPr kumimoji="1" lang="en-US" altLang="ja-JP" sz="1400" b="1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・</a:t>
            </a:r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空港係員受付</a:t>
            </a:r>
            <a:endParaRPr kumimoji="1" lang="en-US" altLang="ja-JP" sz="1400" dirty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↓</a:t>
            </a:r>
            <a:endParaRPr kumimoji="1" lang="en-US" altLang="ja-JP" sz="1400" dirty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・チェックイン</a:t>
            </a:r>
            <a:endParaRPr kumimoji="1" lang="en-US" altLang="ja-JP" sz="1400" dirty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↓</a:t>
            </a:r>
            <a:endParaRPr kumimoji="1" lang="en-US" altLang="ja-JP" sz="1400" dirty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・添乗員</a:t>
            </a:r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受付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（別紙にてシドニー到着までと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 入国の詳細の案内あり）</a:t>
            </a:r>
            <a:endParaRPr kumimoji="1" lang="en-US" altLang="ja-JP" sz="1400" dirty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↓</a:t>
            </a:r>
            <a:endParaRPr kumimoji="1" lang="en-US" altLang="ja-JP" sz="1400" dirty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・セキュリティーチェック</a:t>
            </a:r>
            <a:endParaRPr kumimoji="1" lang="en-US" altLang="ja-JP" sz="1400" dirty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↓</a:t>
            </a:r>
            <a:endParaRPr kumimoji="1" lang="en-US" altLang="ja-JP" sz="1400" dirty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・出国審査</a:t>
            </a:r>
            <a:endParaRPr kumimoji="1" lang="en-US" altLang="ja-JP" sz="1400" dirty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↓</a:t>
            </a:r>
            <a:endParaRPr kumimoji="1" lang="en-US" altLang="ja-JP" sz="1400" dirty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・搭乗ゲートへ</a:t>
            </a:r>
            <a:endParaRPr kumimoji="1" lang="ja-JP" altLang="en-US" sz="2400" dirty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22" name="グループ化 21"/>
          <p:cNvGrpSpPr/>
          <p:nvPr/>
        </p:nvGrpSpPr>
        <p:grpSpPr>
          <a:xfrm>
            <a:off x="5070518" y="1062232"/>
            <a:ext cx="696558" cy="1597918"/>
            <a:chOff x="168661" y="1511059"/>
            <a:chExt cx="696558" cy="1597918"/>
          </a:xfrm>
        </p:grpSpPr>
        <p:pic>
          <p:nvPicPr>
            <p:cNvPr id="23" name="図 2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534840">
              <a:off x="168661" y="1511059"/>
              <a:ext cx="675235" cy="653958"/>
            </a:xfrm>
            <a:prstGeom prst="rect">
              <a:avLst/>
            </a:prstGeom>
          </p:spPr>
        </p:pic>
        <p:pic>
          <p:nvPicPr>
            <p:cNvPr id="24" name="図 2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534840">
              <a:off x="189984" y="2455019"/>
              <a:ext cx="675235" cy="653958"/>
            </a:xfrm>
            <a:prstGeom prst="rect">
              <a:avLst/>
            </a:prstGeom>
          </p:spPr>
        </p:pic>
      </p:grpSp>
      <p:pic>
        <p:nvPicPr>
          <p:cNvPr id="17" name="図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03609" y="3172736"/>
            <a:ext cx="670618" cy="268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20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15" y="0"/>
            <a:ext cx="9705421" cy="6858000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="" xmlns:a16="http://schemas.microsoft.com/office/drawing/2014/main" id="{4BFF4783-B48D-4742-8F4C-A7D25F2D14F6}"/>
              </a:ext>
            </a:extLst>
          </p:cNvPr>
          <p:cNvSpPr/>
          <p:nvPr/>
        </p:nvSpPr>
        <p:spPr>
          <a:xfrm>
            <a:off x="-82831" y="69011"/>
            <a:ext cx="10097912" cy="710648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34" name="直線コネクタ 33">
            <a:extLst>
              <a:ext uri="{FF2B5EF4-FFF2-40B4-BE49-F238E27FC236}">
                <a16:creationId xmlns="" xmlns:a16="http://schemas.microsoft.com/office/drawing/2014/main" id="{4BC0CD8B-FCD4-4818-9EC7-8239D29B26B5}"/>
              </a:ext>
            </a:extLst>
          </p:cNvPr>
          <p:cNvCxnSpPr>
            <a:cxnSpLocks/>
          </p:cNvCxnSpPr>
          <p:nvPr/>
        </p:nvCxnSpPr>
        <p:spPr>
          <a:xfrm>
            <a:off x="4966126" y="0"/>
            <a:ext cx="0" cy="7044612"/>
          </a:xfrm>
          <a:prstGeom prst="line">
            <a:avLst/>
          </a:prstGeom>
          <a:ln w="2540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テキスト ボックス 1"/>
          <p:cNvSpPr txBox="1"/>
          <p:nvPr/>
        </p:nvSpPr>
        <p:spPr>
          <a:xfrm>
            <a:off x="213324" y="155752"/>
            <a:ext cx="3802977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chemeClr val="accent2">
                    <a:lumMod val="50000"/>
                  </a:schemeClr>
                </a:solidFill>
              </a:rPr>
              <a:t>🐨</a:t>
            </a:r>
            <a:r>
              <a:rPr kumimoji="1" lang="en-US" altLang="ja-JP" dirty="0" smtClean="0">
                <a:solidFill>
                  <a:schemeClr val="accent2">
                    <a:lumMod val="50000"/>
                  </a:schemeClr>
                </a:solidFill>
              </a:rPr>
              <a:t>HOTEL</a:t>
            </a:r>
            <a:r>
              <a:rPr kumimoji="1" lang="ja-JP" altLang="en-US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kumimoji="1" lang="en-US" altLang="ja-JP" dirty="0" smtClean="0">
                <a:solidFill>
                  <a:schemeClr val="accent2">
                    <a:lumMod val="50000"/>
                  </a:schemeClr>
                </a:solidFill>
              </a:rPr>
              <a:t>INFORMATION</a:t>
            </a:r>
            <a:r>
              <a:rPr kumimoji="1" lang="ja-JP" altLang="en-US" dirty="0" smtClean="0">
                <a:solidFill>
                  <a:schemeClr val="accent2">
                    <a:lumMod val="50000"/>
                  </a:schemeClr>
                </a:solidFill>
              </a:rPr>
              <a:t>🐨</a:t>
            </a:r>
            <a:endParaRPr kumimoji="1" lang="en-US" altLang="ja-JP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kumimoji="1" lang="ja-JP" altLang="en-US" sz="1700" b="1" dirty="0" smtClean="0">
                <a:solidFill>
                  <a:schemeClr val="accent2">
                    <a:lumMod val="50000"/>
                  </a:schemeClr>
                </a:solidFill>
              </a:rPr>
              <a:t>リッジズワールドスクエアシドニー</a:t>
            </a:r>
            <a:endParaRPr kumimoji="1" lang="en-US" altLang="ja-JP" sz="17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kumimoji="1" lang="en-US" altLang="ja-JP" dirty="0">
              <a:solidFill>
                <a:schemeClr val="accent2">
                  <a:lumMod val="50000"/>
                </a:schemeClr>
              </a:solidFill>
            </a:endParaRPr>
          </a:p>
          <a:p>
            <a:endParaRPr kumimoji="1" lang="en-US" altLang="ja-JP" dirty="0" smtClean="0">
              <a:solidFill>
                <a:schemeClr val="accent2">
                  <a:lumMod val="50000"/>
                </a:schemeClr>
              </a:solidFill>
            </a:endParaRPr>
          </a:p>
          <a:p>
            <a:endParaRPr kumimoji="1" lang="en-US" altLang="ja-JP" dirty="0">
              <a:solidFill>
                <a:schemeClr val="accent2">
                  <a:lumMod val="50000"/>
                </a:schemeClr>
              </a:solidFill>
            </a:endParaRPr>
          </a:p>
          <a:p>
            <a:endParaRPr kumimoji="1" lang="ja-JP" alt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0573" y="1026846"/>
            <a:ext cx="2279307" cy="2011557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24" y="1026845"/>
            <a:ext cx="2228324" cy="2011557"/>
          </a:xfrm>
          <a:prstGeom prst="rect">
            <a:avLst/>
          </a:prstGeom>
        </p:spPr>
      </p:pic>
      <p:sp>
        <p:nvSpPr>
          <p:cNvPr id="6" name="テキスト ボックス 5"/>
          <p:cNvSpPr txBox="1"/>
          <p:nvPr/>
        </p:nvSpPr>
        <p:spPr>
          <a:xfrm>
            <a:off x="213324" y="3209026"/>
            <a:ext cx="45565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 smtClean="0">
                <a:solidFill>
                  <a:srgbClr val="C00000"/>
                </a:solidFill>
              </a:rPr>
              <a:t>～スーパーまで徒歩</a:t>
            </a:r>
            <a:r>
              <a:rPr kumimoji="1" lang="en-US" altLang="ja-JP" sz="1400" dirty="0" smtClean="0">
                <a:solidFill>
                  <a:srgbClr val="C00000"/>
                </a:solidFill>
              </a:rPr>
              <a:t>30</a:t>
            </a:r>
            <a:r>
              <a:rPr kumimoji="1" lang="ja-JP" altLang="en-US" sz="1400" dirty="0" smtClean="0">
                <a:solidFill>
                  <a:srgbClr val="C00000"/>
                </a:solidFill>
              </a:rPr>
              <a:t>分の好立地ホテル</a:t>
            </a:r>
            <a:r>
              <a:rPr kumimoji="1" lang="en-US" altLang="ja-JP" sz="1400" dirty="0" smtClean="0">
                <a:solidFill>
                  <a:srgbClr val="C00000"/>
                </a:solidFill>
              </a:rPr>
              <a:t>‼</a:t>
            </a:r>
            <a:r>
              <a:rPr kumimoji="1" lang="ja-JP" altLang="en-US" sz="1400" dirty="0" smtClean="0">
                <a:solidFill>
                  <a:srgbClr val="C00000"/>
                </a:solidFill>
              </a:rPr>
              <a:t>～</a:t>
            </a:r>
            <a:endParaRPr kumimoji="1" lang="en-US" altLang="ja-JP" sz="1400" dirty="0" smtClean="0">
              <a:solidFill>
                <a:srgbClr val="C00000"/>
              </a:solidFill>
            </a:endParaRPr>
          </a:p>
          <a:p>
            <a:pPr algn="ctr"/>
            <a:r>
              <a:rPr kumimoji="1" lang="ja-JP" altLang="en-US" sz="1400" dirty="0" smtClean="0">
                <a:solidFill>
                  <a:srgbClr val="C00000"/>
                </a:solidFill>
              </a:rPr>
              <a:t>まさにシドニーの中心に位置をしています。</a:t>
            </a:r>
            <a:endParaRPr kumimoji="1" lang="ja-JP" altLang="en-US" sz="1400" dirty="0">
              <a:solidFill>
                <a:srgbClr val="C00000"/>
              </a:solidFill>
            </a:endParaRP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0833" y="155752"/>
            <a:ext cx="2757669" cy="1548891"/>
          </a:xfrm>
          <a:prstGeom prst="rect">
            <a:avLst/>
          </a:prstGeom>
        </p:spPr>
      </p:pic>
      <p:sp>
        <p:nvSpPr>
          <p:cNvPr id="10" name="テキスト ボックス 9"/>
          <p:cNvSpPr txBox="1"/>
          <p:nvPr/>
        </p:nvSpPr>
        <p:spPr>
          <a:xfrm>
            <a:off x="370936" y="3700732"/>
            <a:ext cx="3972200" cy="249299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★ホテル情報★</a:t>
            </a:r>
            <a:endParaRPr kumimoji="1" lang="en-US" altLang="ja-JP" sz="120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en-US" altLang="ja-JP" sz="12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WIFI</a:t>
            </a:r>
            <a:r>
              <a:rPr kumimoji="1" lang="ja-JP" altLang="en-US" sz="12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→無料　「</a:t>
            </a:r>
            <a:r>
              <a:rPr kumimoji="1" lang="en-US" altLang="ja-JP" sz="1200" dirty="0" err="1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Rydges</a:t>
            </a:r>
            <a:r>
              <a:rPr kumimoji="1" lang="en-US" altLang="ja-JP" sz="12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World Square</a:t>
            </a:r>
            <a:r>
              <a:rPr kumimoji="1" lang="ja-JP" altLang="en-US" sz="12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」</a:t>
            </a:r>
            <a:r>
              <a:rPr kumimoji="1" lang="en-US" altLang="ja-JP" sz="12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	</a:t>
            </a:r>
            <a:r>
              <a:rPr kumimoji="1" lang="ja-JP" altLang="en-US" sz="12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を選択</a:t>
            </a:r>
            <a:endParaRPr kumimoji="1" lang="en-US" altLang="ja-JP" sz="120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20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kumimoji="1" lang="ja-JP" altLang="en-US" sz="12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　上の段に苗字（例：</a:t>
            </a:r>
            <a:r>
              <a:rPr kumimoji="1" lang="en-US" altLang="ja-JP" sz="12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KATANO</a:t>
            </a:r>
            <a:r>
              <a:rPr kumimoji="1" lang="ja-JP" altLang="en-US" sz="12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endParaRPr kumimoji="1" lang="en-US" altLang="ja-JP" sz="120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2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　　下の段に部屋番号（例：</a:t>
            </a:r>
            <a:r>
              <a:rPr kumimoji="1" lang="en-US" altLang="ja-JP" sz="12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208</a:t>
            </a:r>
            <a:r>
              <a:rPr kumimoji="1" lang="ja-JP" altLang="en-US" sz="12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endParaRPr kumimoji="1" lang="en-US" altLang="ja-JP" sz="120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2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　　を入力して接続完了！</a:t>
            </a:r>
            <a:endParaRPr kumimoji="1" lang="en-US" altLang="ja-JP" sz="120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20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2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電話→お部屋からお部屋　そのまま！</a:t>
            </a:r>
            <a:endParaRPr kumimoji="1" lang="en-US" altLang="ja-JP" sz="120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20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kumimoji="1" lang="ja-JP" altLang="en-US" sz="12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</a:t>
            </a:r>
            <a:endParaRPr kumimoji="1" lang="en-US" altLang="ja-JP" sz="120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20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kumimoji="1" lang="ja-JP" altLang="en-US" sz="12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　　　　　　</a:t>
            </a:r>
            <a:endParaRPr kumimoji="1" lang="en-US" altLang="ja-JP" sz="120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20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200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20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20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15725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15" y="0"/>
            <a:ext cx="9705421" cy="6858000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="" xmlns:a16="http://schemas.microsoft.com/office/drawing/2014/main" id="{4BFF4783-B48D-4742-8F4C-A7D25F2D14F6}"/>
              </a:ext>
            </a:extLst>
          </p:cNvPr>
          <p:cNvSpPr/>
          <p:nvPr/>
        </p:nvSpPr>
        <p:spPr>
          <a:xfrm>
            <a:off x="-82831" y="10308"/>
            <a:ext cx="10097912" cy="710648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34" name="直線コネクタ 33">
            <a:extLst>
              <a:ext uri="{FF2B5EF4-FFF2-40B4-BE49-F238E27FC236}">
                <a16:creationId xmlns="" xmlns:a16="http://schemas.microsoft.com/office/drawing/2014/main" id="{4BC0CD8B-FCD4-4818-9EC7-8239D29B26B5}"/>
              </a:ext>
            </a:extLst>
          </p:cNvPr>
          <p:cNvCxnSpPr>
            <a:cxnSpLocks/>
          </p:cNvCxnSpPr>
          <p:nvPr/>
        </p:nvCxnSpPr>
        <p:spPr>
          <a:xfrm>
            <a:off x="4966126" y="0"/>
            <a:ext cx="0" cy="7044612"/>
          </a:xfrm>
          <a:prstGeom prst="line">
            <a:avLst/>
          </a:prstGeom>
          <a:ln w="2540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テキスト ボックス 1"/>
          <p:cNvSpPr txBox="1"/>
          <p:nvPr/>
        </p:nvSpPr>
        <p:spPr>
          <a:xfrm>
            <a:off x="540159" y="189782"/>
            <a:ext cx="3802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chemeClr val="accent2">
                    <a:lumMod val="50000"/>
                  </a:schemeClr>
                </a:solidFill>
              </a:rPr>
              <a:t>🐨</a:t>
            </a:r>
            <a:r>
              <a:rPr kumimoji="1" lang="en-US" altLang="ja-JP" dirty="0" smtClean="0">
                <a:solidFill>
                  <a:schemeClr val="accent2">
                    <a:lumMod val="50000"/>
                  </a:schemeClr>
                </a:solidFill>
              </a:rPr>
              <a:t>DAY3</a:t>
            </a:r>
            <a:r>
              <a:rPr kumimoji="1" lang="ja-JP" altLang="en-US" dirty="0" smtClean="0">
                <a:solidFill>
                  <a:schemeClr val="accent2">
                    <a:lumMod val="50000"/>
                  </a:schemeClr>
                </a:solidFill>
              </a:rPr>
              <a:t>🐨</a:t>
            </a:r>
            <a:r>
              <a:rPr kumimoji="1" lang="en-US" altLang="ja-JP" dirty="0" smtClean="0">
                <a:solidFill>
                  <a:schemeClr val="accent2">
                    <a:lumMod val="50000"/>
                  </a:schemeClr>
                </a:solidFill>
              </a:rPr>
              <a:t>11.23</a:t>
            </a:r>
          </a:p>
        </p:txBody>
      </p:sp>
      <p:grpSp>
        <p:nvGrpSpPr>
          <p:cNvPr id="6" name="グループ化 5"/>
          <p:cNvGrpSpPr/>
          <p:nvPr/>
        </p:nvGrpSpPr>
        <p:grpSpPr>
          <a:xfrm>
            <a:off x="122141" y="1535351"/>
            <a:ext cx="605396" cy="1550566"/>
            <a:chOff x="168661" y="1511059"/>
            <a:chExt cx="696558" cy="1597918"/>
          </a:xfrm>
        </p:grpSpPr>
        <p:pic>
          <p:nvPicPr>
            <p:cNvPr id="7" name="図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534840">
              <a:off x="168661" y="1511059"/>
              <a:ext cx="675235" cy="653958"/>
            </a:xfrm>
            <a:prstGeom prst="rect">
              <a:avLst/>
            </a:prstGeom>
          </p:spPr>
        </p:pic>
        <p:pic>
          <p:nvPicPr>
            <p:cNvPr id="8" name="図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534840">
              <a:off x="189984" y="2455019"/>
              <a:ext cx="675235" cy="653958"/>
            </a:xfrm>
            <a:prstGeom prst="rect">
              <a:avLst/>
            </a:prstGeom>
          </p:spPr>
        </p:pic>
      </p:grpSp>
      <p:sp>
        <p:nvSpPr>
          <p:cNvPr id="13" name="テキスト ボックス 12">
            <a:extLst>
              <a:ext uri="{FF2B5EF4-FFF2-40B4-BE49-F238E27FC236}">
                <a16:creationId xmlns="" xmlns:a16="http://schemas.microsoft.com/office/drawing/2014/main" id="{AB960D7B-B1CC-4046-A68F-B58C40B28283}"/>
              </a:ext>
            </a:extLst>
          </p:cNvPr>
          <p:cNvSpPr txBox="1"/>
          <p:nvPr/>
        </p:nvSpPr>
        <p:spPr>
          <a:xfrm>
            <a:off x="5674227" y="189782"/>
            <a:ext cx="3978731" cy="252376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ホテル到着</a:t>
            </a:r>
            <a:endParaRPr kumimoji="1" lang="en-US" altLang="ja-JP" sz="1400" b="1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・自由時間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↓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・オプショナルツアーご参加の方　集合：　時間：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↓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・（シドニー湾ディナークルーズ</a:t>
            </a:r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r>
              <a:rPr kumimoji="1" lang="en-US" altLang="ja-JP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ドレスコード不要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↓</a:t>
            </a:r>
            <a:endParaRPr kumimoji="1" lang="en-US" altLang="ja-JP" sz="1400" dirty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・ホテル着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400" b="1" dirty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ja-JP" altLang="en-US" dirty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="" xmlns:a16="http://schemas.microsoft.com/office/drawing/2014/main" id="{AB960D7B-B1CC-4046-A68F-B58C40B28283}"/>
              </a:ext>
            </a:extLst>
          </p:cNvPr>
          <p:cNvSpPr txBox="1"/>
          <p:nvPr/>
        </p:nvSpPr>
        <p:spPr>
          <a:xfrm>
            <a:off x="806893" y="947295"/>
            <a:ext cx="3316254" cy="28931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ホテル出発</a:t>
            </a:r>
            <a:r>
              <a:rPr kumimoji="1" lang="ja-JP" altLang="en-US" sz="1400" b="1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 </a:t>
            </a:r>
            <a:r>
              <a:rPr kumimoji="1" lang="ja-JP" altLang="en-US" sz="1400" b="1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場所：ロビー　時間：</a:t>
            </a:r>
            <a:endParaRPr kumimoji="1" lang="en-US" altLang="ja-JP" sz="1400" b="1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400" b="1" dirty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b="1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～シドニーぐるり街歩き～</a:t>
            </a:r>
            <a:endParaRPr kumimoji="1" lang="en-US" altLang="ja-JP" sz="1400" b="1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主な行先と見所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・ロックス地区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・フィッシュマーケット（各自</a:t>
            </a:r>
            <a:r>
              <a:rPr kumimoji="1" lang="en-US" altLang="ja-JP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LUNCH</a:t>
            </a:r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・フェリー（シドニー・フェリー）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→ハーバーブリッジくぐり✨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ja-JP" altLang="en-US" sz="1400" dirty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23" name="図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34840">
            <a:off x="5091841" y="1080886"/>
            <a:ext cx="675235" cy="653958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370936" y="3694973"/>
            <a:ext cx="3972199" cy="27837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altLang="ja-JP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endParaRPr kumimoji="1" lang="en-US" altLang="ja-JP" dirty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endParaRPr kumimoji="1" lang="en-US" altLang="ja-JP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endParaRPr kumimoji="1" lang="en-US" altLang="ja-JP" dirty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endParaRPr kumimoji="1" lang="en-US" altLang="ja-JP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endParaRPr kumimoji="1" lang="en-US" altLang="ja-JP" dirty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endParaRPr kumimoji="1" lang="ja-JP" alt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5085375" y="2362211"/>
            <a:ext cx="4636595" cy="41376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078" name="Picture 6" descr="http://www.wanpug.com/illust/illust3189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8464" y="5048870"/>
            <a:ext cx="1502944" cy="1329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370936" y="3700732"/>
            <a:ext cx="3972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★必ずお読みください★</a:t>
            </a:r>
            <a:endParaRPr kumimoji="1" lang="en-US" altLang="ja-JP" sz="140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・午前は公共交通機関を使用した観光となります。</a:t>
            </a:r>
            <a:endParaRPr kumimoji="1" lang="en-US" altLang="ja-JP" sz="140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迷子にならないように、ご注意ください。</a:t>
            </a:r>
            <a:endParaRPr kumimoji="1" lang="en-US" altLang="ja-JP" sz="140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・ガイディングレシーバーをご持参ください。</a:t>
            </a:r>
            <a:endParaRPr kumimoji="1" lang="en-US" altLang="ja-JP" sz="140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・貴重品の管理をお願い致します。</a:t>
            </a:r>
            <a:endParaRPr kumimoji="1" lang="en-US" altLang="ja-JP" sz="140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・タオルを交換希望の場合は、バスタブに使用済タオルを入れてください。</a:t>
            </a:r>
            <a:endParaRPr kumimoji="1" lang="en-US" altLang="ja-JP" sz="140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・ランチはフィッシュマーケットで各自お召し上がりください。</a:t>
            </a:r>
            <a:endParaRPr kumimoji="1" lang="en-US" altLang="ja-JP" sz="140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フィッシュアンドチップスも美味しいですよ♪</a:t>
            </a:r>
            <a:endParaRPr kumimoji="1" lang="en-US" altLang="ja-JP" sz="140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・ホテルの帰着予定は</a:t>
            </a:r>
            <a:r>
              <a:rPr kumimoji="1" lang="en-US" altLang="ja-JP" sz="14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14</a:t>
            </a:r>
            <a:r>
              <a:rPr kumimoji="1" lang="ja-JP" altLang="en-US" sz="14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kumimoji="1" lang="en-US" altLang="ja-JP" sz="14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30</a:t>
            </a:r>
            <a:r>
              <a:rPr kumimoji="1" lang="ja-JP" altLang="en-US" sz="14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以降となります。</a:t>
            </a:r>
            <a:endParaRPr kumimoji="1" lang="en-US" altLang="ja-JP" sz="140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・何かあった場合の連絡先は</a:t>
            </a:r>
            <a:endParaRPr kumimoji="1" lang="en-US" altLang="ja-JP" sz="140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</a:t>
            </a:r>
            <a:r>
              <a:rPr kumimoji="1" lang="ja-JP" altLang="en-US" sz="140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endParaRPr kumimoji="1" lang="en-US" altLang="ja-JP" sz="140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5130136" y="2406428"/>
            <a:ext cx="452282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★自由行動時の探検</a:t>
            </a:r>
            <a:r>
              <a:rPr kumimoji="1" lang="ja-JP" altLang="en-US" sz="140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場所</a:t>
            </a:r>
            <a:r>
              <a:rPr kumimoji="1" lang="ja-JP" altLang="en-US" sz="14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★</a:t>
            </a:r>
            <a:endParaRPr kumimoji="1" lang="en-US" altLang="ja-JP" sz="140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endParaRPr kumimoji="1" lang="en-US" altLang="ja-JP" sz="140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・ワールドスクエアショッピングセンター</a:t>
            </a:r>
            <a:endParaRPr kumimoji="1" lang="en-US" altLang="ja-JP" sz="140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→ホテルの入っている建物、買い物スポットが充実してます。</a:t>
            </a:r>
            <a:endParaRPr kumimoji="1" lang="en-US" altLang="ja-JP" sz="140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・スーパーマーケット（</a:t>
            </a:r>
            <a:r>
              <a:rPr kumimoji="1" lang="en-US" altLang="ja-JP" sz="14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Coles</a:t>
            </a:r>
            <a:r>
              <a:rPr kumimoji="1" lang="ja-JP" altLang="en-US" sz="14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）営業時間：</a:t>
            </a:r>
            <a:r>
              <a:rPr kumimoji="1" lang="en-US" altLang="ja-JP" sz="14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6AM-12AM</a:t>
            </a:r>
          </a:p>
          <a:p>
            <a:r>
              <a:rPr kumimoji="1" lang="ja-JP" altLang="en-US" sz="14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→ホテルの地下にはスーパーがあります。</a:t>
            </a:r>
            <a:endParaRPr kumimoji="1" lang="en-US" altLang="ja-JP" sz="140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・パイフェイス</a:t>
            </a:r>
            <a:endParaRPr kumimoji="1" lang="en-US" altLang="ja-JP" sz="140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→オーストラリアの国民食、ミートパイが手軽に食べられます。</a:t>
            </a:r>
            <a:endParaRPr kumimoji="1" lang="en-US" altLang="ja-JP" sz="140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・ピットストリートモール</a:t>
            </a:r>
            <a:endParaRPr kumimoji="1" lang="en-US" altLang="ja-JP" sz="140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→日本の銀座？をカジュアルにした雰囲気。</a:t>
            </a:r>
            <a:endParaRPr kumimoji="1" lang="en-US" altLang="ja-JP" sz="140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</a:t>
            </a:r>
            <a:r>
              <a:rPr kumimoji="1" lang="en-US" altLang="ja-JP" sz="14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QVB</a:t>
            </a:r>
          </a:p>
          <a:p>
            <a:r>
              <a:rPr kumimoji="1" lang="ja-JP" altLang="en-US" sz="14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→日本の百貨店に近い建物です。</a:t>
            </a:r>
            <a:endParaRPr kumimoji="1" lang="en-US" altLang="ja-JP" sz="140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建物の作りが美しいです</a:t>
            </a:r>
            <a:r>
              <a:rPr kumimoji="1" lang="ja-JP" altLang="en-US" sz="1400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。</a:t>
            </a:r>
            <a:endParaRPr kumimoji="1" lang="en-US" altLang="ja-JP" sz="140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40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円形吹き出し 8"/>
          <p:cNvSpPr/>
          <p:nvPr/>
        </p:nvSpPr>
        <p:spPr>
          <a:xfrm>
            <a:off x="5162373" y="5342675"/>
            <a:ext cx="2808435" cy="1201439"/>
          </a:xfrm>
          <a:prstGeom prst="wedgeEllipseCallout">
            <a:avLst>
              <a:gd name="adj1" fmla="val 75630"/>
              <a:gd name="adj2" fmla="val -25472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dirty="0" smtClean="0"/>
              <a:t>明日は帰国日となります！</a:t>
            </a:r>
            <a:endParaRPr kumimoji="1" lang="en-US" altLang="ja-JP" sz="1100" dirty="0" smtClean="0"/>
          </a:p>
          <a:p>
            <a:pPr algn="ctr"/>
            <a:r>
              <a:rPr kumimoji="1" lang="ja-JP" altLang="en-US" sz="1100" dirty="0" smtClean="0"/>
              <a:t>お荷物をご準備ください。</a:t>
            </a:r>
            <a:endParaRPr kumimoji="1" lang="en-US" altLang="ja-JP" sz="1100" dirty="0" smtClean="0"/>
          </a:p>
          <a:p>
            <a:pPr algn="ctr"/>
            <a:r>
              <a:rPr kumimoji="1" lang="ja-JP" altLang="en-US" sz="1100" dirty="0" smtClean="0"/>
              <a:t>液体・刃物→スーツケース</a:t>
            </a:r>
            <a:endParaRPr kumimoji="1" lang="en-US" altLang="ja-JP" sz="1100" dirty="0" smtClean="0"/>
          </a:p>
          <a:p>
            <a:pPr algn="ctr"/>
            <a:r>
              <a:rPr kumimoji="1" lang="ja-JP" altLang="en-US" sz="1100" dirty="0" smtClean="0"/>
              <a:t>貴重品・ＧＲ→手荷物</a:t>
            </a:r>
            <a:endParaRPr kumimoji="1" lang="ja-JP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83324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15" y="0"/>
            <a:ext cx="9705421" cy="6858000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="" xmlns:a16="http://schemas.microsoft.com/office/drawing/2014/main" id="{4BFF4783-B48D-4742-8F4C-A7D25F2D14F6}"/>
              </a:ext>
            </a:extLst>
          </p:cNvPr>
          <p:cNvSpPr/>
          <p:nvPr/>
        </p:nvSpPr>
        <p:spPr>
          <a:xfrm>
            <a:off x="-82831" y="-30934"/>
            <a:ext cx="10097912" cy="710648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34" name="直線コネクタ 33">
            <a:extLst>
              <a:ext uri="{FF2B5EF4-FFF2-40B4-BE49-F238E27FC236}">
                <a16:creationId xmlns="" xmlns:a16="http://schemas.microsoft.com/office/drawing/2014/main" id="{4BC0CD8B-FCD4-4818-9EC7-8239D29B26B5}"/>
              </a:ext>
            </a:extLst>
          </p:cNvPr>
          <p:cNvCxnSpPr>
            <a:cxnSpLocks/>
          </p:cNvCxnSpPr>
          <p:nvPr/>
        </p:nvCxnSpPr>
        <p:spPr>
          <a:xfrm>
            <a:off x="4966126" y="0"/>
            <a:ext cx="0" cy="7044612"/>
          </a:xfrm>
          <a:prstGeom prst="line">
            <a:avLst/>
          </a:prstGeom>
          <a:ln w="2540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テキスト ボックス 1"/>
          <p:cNvSpPr txBox="1"/>
          <p:nvPr/>
        </p:nvSpPr>
        <p:spPr>
          <a:xfrm>
            <a:off x="540159" y="189782"/>
            <a:ext cx="3802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chemeClr val="accent2">
                    <a:lumMod val="50000"/>
                  </a:schemeClr>
                </a:solidFill>
              </a:rPr>
              <a:t>🐨</a:t>
            </a:r>
            <a:r>
              <a:rPr kumimoji="1" lang="en-US" altLang="ja-JP" dirty="0" smtClean="0">
                <a:solidFill>
                  <a:schemeClr val="accent2">
                    <a:lumMod val="50000"/>
                  </a:schemeClr>
                </a:solidFill>
              </a:rPr>
              <a:t>DAY4</a:t>
            </a:r>
            <a:r>
              <a:rPr kumimoji="1" lang="ja-JP" altLang="en-US" dirty="0" smtClean="0">
                <a:solidFill>
                  <a:schemeClr val="accent2">
                    <a:lumMod val="50000"/>
                  </a:schemeClr>
                </a:solidFill>
              </a:rPr>
              <a:t>・</a:t>
            </a:r>
            <a:r>
              <a:rPr kumimoji="1" lang="en-US" altLang="ja-JP" dirty="0" smtClean="0">
                <a:solidFill>
                  <a:schemeClr val="accent2">
                    <a:lumMod val="50000"/>
                  </a:schemeClr>
                </a:solidFill>
              </a:rPr>
              <a:t>DAY5</a:t>
            </a:r>
            <a:r>
              <a:rPr kumimoji="1" lang="ja-JP" altLang="en-US" dirty="0" smtClean="0">
                <a:solidFill>
                  <a:schemeClr val="accent2">
                    <a:lumMod val="50000"/>
                  </a:schemeClr>
                </a:solidFill>
              </a:rPr>
              <a:t>🐨</a:t>
            </a:r>
            <a:r>
              <a:rPr kumimoji="1" lang="en-US" altLang="ja-JP" dirty="0" smtClean="0">
                <a:solidFill>
                  <a:schemeClr val="accent2">
                    <a:lumMod val="50000"/>
                  </a:schemeClr>
                </a:solidFill>
              </a:rPr>
              <a:t>11.24-25</a:t>
            </a: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34840">
            <a:off x="321692" y="1995979"/>
            <a:ext cx="644677" cy="624363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="" xmlns:a16="http://schemas.microsoft.com/office/drawing/2014/main" id="{AB960D7B-B1CC-4046-A68F-B58C40B28283}"/>
              </a:ext>
            </a:extLst>
          </p:cNvPr>
          <p:cNvSpPr txBox="1"/>
          <p:nvPr/>
        </p:nvSpPr>
        <p:spPr>
          <a:xfrm>
            <a:off x="5674227" y="189782"/>
            <a:ext cx="3521620" cy="36009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シドニー空港到着</a:t>
            </a:r>
            <a:endParaRPr kumimoji="1" lang="en-US" altLang="ja-JP" sz="1400" b="1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・荷物は各自でお運びください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↓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・チェックインカウンターが空いたらチェックイン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↓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・出国審査（パスポートスキャン）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↓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・荷物検査</a:t>
            </a:r>
            <a:r>
              <a:rPr kumimoji="1" lang="en-US" altLang="ja-JP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液体・刃物は持ち込めません！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↓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・ガイディングレシーバー回収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↓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・各自ゲート</a:t>
            </a:r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へお進みください。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400" b="1" dirty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ja-JP" altLang="en-US" dirty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="" xmlns:a16="http://schemas.microsoft.com/office/drawing/2014/main" id="{AB960D7B-B1CC-4046-A68F-B58C40B28283}"/>
              </a:ext>
            </a:extLst>
          </p:cNvPr>
          <p:cNvSpPr txBox="1"/>
          <p:nvPr/>
        </p:nvSpPr>
        <p:spPr>
          <a:xfrm>
            <a:off x="805356" y="730033"/>
            <a:ext cx="3948365" cy="33239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ホテル出発　場所：ロビー　時間：</a:t>
            </a:r>
            <a:endParaRPr kumimoji="1" lang="en-US" altLang="ja-JP" sz="1400" b="1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400" b="1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en-US" altLang="ja-JP" sz="1400" b="1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1" lang="ja-JP" altLang="en-US" sz="1400" b="1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出発前にチェックアウトをお済ませください</a:t>
            </a:r>
            <a:endParaRPr kumimoji="1" lang="en-US" altLang="ja-JP" sz="1400" b="1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latin typeface="Meiryo UI" panose="020B0604030504040204" pitchFamily="50" charset="-128"/>
                <a:ea typeface="Meiryo UI" panose="020B0604030504040204" pitchFamily="50" charset="-128"/>
              </a:rPr>
              <a:t>・</a:t>
            </a:r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エコーポイント（展望台）</a:t>
            </a:r>
            <a:endParaRPr kumimoji="1" lang="en-US" altLang="ja-JP" sz="1400" dirty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↓</a:t>
            </a:r>
            <a:endParaRPr kumimoji="1" lang="en-US" altLang="ja-JP" sz="1400" dirty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・シーニックワールド　（歩行時間：約</a:t>
            </a:r>
            <a:r>
              <a:rPr kumimoji="1" lang="en-US" altLang="ja-JP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40</a:t>
            </a:r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分）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（ブルーマウンテンズ）</a:t>
            </a:r>
            <a:endParaRPr kumimoji="1" lang="en-US" altLang="ja-JP" sz="1400" dirty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↓</a:t>
            </a:r>
            <a:endParaRPr kumimoji="1" lang="en-US" altLang="ja-JP" sz="1400" dirty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・急こう配を下るトロッコ</a:t>
            </a:r>
            <a:endParaRPr kumimoji="1" lang="en-US" altLang="ja-JP" sz="1400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・渓谷を上がるケーブルウェイなど</a:t>
            </a:r>
            <a:endParaRPr kumimoji="1" lang="en-US" altLang="ja-JP" sz="1400" dirty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↓</a:t>
            </a:r>
            <a:endParaRPr kumimoji="1" lang="en-US" altLang="ja-JP" sz="1400" dirty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</a:t>
            </a:r>
            <a:r>
              <a:rPr kumimoji="1" lang="en-US" altLang="ja-JP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LNC</a:t>
            </a:r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＠</a:t>
            </a:r>
            <a:endParaRPr kumimoji="1" lang="en-US" altLang="ja-JP" sz="1400" dirty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↓</a:t>
            </a:r>
            <a:endParaRPr kumimoji="1" lang="en-US" altLang="ja-JP" sz="1400" dirty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・途中休憩をはさみながら空港へ</a:t>
            </a:r>
            <a:endParaRPr kumimoji="1" lang="en-US" altLang="ja-JP" sz="1400" dirty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grpSp>
        <p:nvGrpSpPr>
          <p:cNvPr id="22" name="グループ化 21"/>
          <p:cNvGrpSpPr/>
          <p:nvPr/>
        </p:nvGrpSpPr>
        <p:grpSpPr>
          <a:xfrm>
            <a:off x="5227825" y="1124043"/>
            <a:ext cx="696558" cy="1597918"/>
            <a:chOff x="168661" y="1511059"/>
            <a:chExt cx="696558" cy="1597918"/>
          </a:xfrm>
        </p:grpSpPr>
        <p:pic>
          <p:nvPicPr>
            <p:cNvPr id="23" name="図 2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534840">
              <a:off x="168661" y="1511059"/>
              <a:ext cx="675235" cy="653958"/>
            </a:xfrm>
            <a:prstGeom prst="rect">
              <a:avLst/>
            </a:prstGeom>
          </p:spPr>
        </p:pic>
        <p:pic>
          <p:nvPicPr>
            <p:cNvPr id="24" name="図 2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534840">
              <a:off x="189984" y="2455019"/>
              <a:ext cx="675235" cy="653958"/>
            </a:xfrm>
            <a:prstGeom prst="rect">
              <a:avLst/>
            </a:prstGeom>
          </p:spPr>
        </p:pic>
      </p:grpSp>
      <p:pic>
        <p:nvPicPr>
          <p:cNvPr id="17" name="図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077" y="972276"/>
            <a:ext cx="670618" cy="303534"/>
          </a:xfrm>
          <a:prstGeom prst="rect">
            <a:avLst/>
          </a:prstGeom>
        </p:spPr>
      </p:pic>
      <p:sp>
        <p:nvSpPr>
          <p:cNvPr id="14" name="テキスト ボックス 13"/>
          <p:cNvSpPr txBox="1"/>
          <p:nvPr/>
        </p:nvSpPr>
        <p:spPr>
          <a:xfrm>
            <a:off x="285826" y="4054020"/>
            <a:ext cx="3972200" cy="20313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★必ずお読みください★</a:t>
            </a:r>
            <a:endParaRPr kumimoji="1" lang="en-US" altLang="ja-JP" sz="140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・ブルーマウンテンズは都市より、気温が下がります。</a:t>
            </a:r>
            <a:endParaRPr kumimoji="1" lang="en-US" altLang="ja-JP" sz="140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上に羽織るものをご準備ください。</a:t>
            </a:r>
            <a:endParaRPr kumimoji="1" lang="en-US" altLang="ja-JP" sz="140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・ガイディングレシーバーは手荷物でお持ちください。</a:t>
            </a:r>
            <a:endParaRPr kumimoji="1" lang="en-US" altLang="ja-JP" sz="140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・チェックアウトの際に、お忘れ物がないか必ずご確認ください。</a:t>
            </a:r>
            <a:endParaRPr kumimoji="1" lang="en-US" altLang="ja-JP" sz="140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→出発日、パスポートチェックをさせていただきます。</a:t>
            </a:r>
            <a:endParaRPr kumimoji="1" lang="en-US" altLang="ja-JP" sz="140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・帰国便に乗る際、モバイルバッテリーは必ずお手荷物にお入れください。</a:t>
            </a:r>
            <a:endParaRPr kumimoji="1" lang="en-US" altLang="ja-JP" sz="1400" dirty="0" smtClean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31" name="図 30">
            <a:extLst>
              <a:ext uri="{FF2B5EF4-FFF2-40B4-BE49-F238E27FC236}">
                <a16:creationId xmlns="" xmlns:a16="http://schemas.microsoft.com/office/drawing/2014/main" id="{747C2E23-C087-4CD8-A926-1F46C22974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 rot="5400000">
            <a:off x="5422859" y="4008453"/>
            <a:ext cx="490347" cy="481153"/>
          </a:xfrm>
          <a:prstGeom prst="rect">
            <a:avLst/>
          </a:prstGeom>
        </p:spPr>
      </p:pic>
      <p:pic>
        <p:nvPicPr>
          <p:cNvPr id="32" name="図 31" descr="フルーツ, 食品, 花 が含まれている画像&#10;&#10;自動的に生成された説明">
            <a:extLst>
              <a:ext uri="{FF2B5EF4-FFF2-40B4-BE49-F238E27FC236}">
                <a16:creationId xmlns="" xmlns:a16="http://schemas.microsoft.com/office/drawing/2014/main" id="{4EC3FE18-F387-4D50-B597-BE63FEFF582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=""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5249121" y="4682156"/>
            <a:ext cx="942112" cy="5966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3" name="テキスト ボックス 32">
            <a:extLst>
              <a:ext uri="{FF2B5EF4-FFF2-40B4-BE49-F238E27FC236}">
                <a16:creationId xmlns="" xmlns:a16="http://schemas.microsoft.com/office/drawing/2014/main" id="{2A13F1FB-7D26-48A9-A19F-AB9ADE079EA5}"/>
              </a:ext>
            </a:extLst>
          </p:cNvPr>
          <p:cNvSpPr txBox="1"/>
          <p:nvPr/>
        </p:nvSpPr>
        <p:spPr>
          <a:xfrm>
            <a:off x="6303002" y="3186493"/>
            <a:ext cx="3429084" cy="1815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全日空</a:t>
            </a:r>
            <a:r>
              <a:rPr kumimoji="1" lang="en-US" altLang="ja-JP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ＮＨ</a:t>
            </a:r>
            <a:r>
              <a:rPr kumimoji="1" lang="en-US" altLang="ja-JP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880)</a:t>
            </a: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使用機材：</a:t>
            </a:r>
            <a:endParaRPr kumimoji="1" lang="en-US" altLang="ja-JP" sz="1400" dirty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座席配列：</a:t>
            </a:r>
            <a:endParaRPr kumimoji="1" lang="en-US" altLang="ja-JP" sz="1400" dirty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所要</a:t>
            </a:r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時間：</a:t>
            </a:r>
            <a:r>
              <a:rPr kumimoji="1" lang="en-US" altLang="ja-JP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10</a:t>
            </a:r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時間</a:t>
            </a:r>
            <a:r>
              <a:rPr kumimoji="1" lang="en-US" altLang="ja-JP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50</a:t>
            </a:r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分</a:t>
            </a:r>
            <a:endParaRPr kumimoji="1" lang="en-US" altLang="ja-JP" sz="1400" dirty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機内食：</a:t>
            </a:r>
            <a:r>
              <a:rPr kumimoji="1" lang="en-US" altLang="ja-JP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</a:t>
            </a:r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回（離陸後・着陸前）</a:t>
            </a:r>
            <a:endParaRPr kumimoji="1" lang="en-US" altLang="ja-JP" sz="1400" dirty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日本との時差：</a:t>
            </a:r>
            <a:r>
              <a:rPr kumimoji="1" lang="ja-JP" altLang="en-US" sz="1400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＋時間</a:t>
            </a:r>
            <a:endParaRPr kumimoji="1" lang="en-US" altLang="ja-JP" sz="1400" dirty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en-US" altLang="ja-JP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税関申告書をご記入ください。</a:t>
            </a:r>
            <a:endParaRPr kumimoji="1" lang="en-US" altLang="ja-JP" sz="1400" dirty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en-US" altLang="ja-JP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※</a:t>
            </a:r>
            <a:r>
              <a:rPr kumimoji="1" lang="ja-JP" altLang="en-US" sz="140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到着前にお手洗いをお済ませください。</a:t>
            </a:r>
          </a:p>
        </p:txBody>
      </p:sp>
      <p:pic>
        <p:nvPicPr>
          <p:cNvPr id="35" name="図 3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31526" y="3222651"/>
            <a:ext cx="1127318" cy="5636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60522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15" y="0"/>
            <a:ext cx="9705421" cy="6858000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="" xmlns:a16="http://schemas.microsoft.com/office/drawing/2014/main" id="{4BFF4783-B48D-4742-8F4C-A7D25F2D14F6}"/>
              </a:ext>
            </a:extLst>
          </p:cNvPr>
          <p:cNvSpPr/>
          <p:nvPr/>
        </p:nvSpPr>
        <p:spPr>
          <a:xfrm>
            <a:off x="-82831" y="-30934"/>
            <a:ext cx="10097912" cy="710648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34" name="直線コネクタ 33">
            <a:extLst>
              <a:ext uri="{FF2B5EF4-FFF2-40B4-BE49-F238E27FC236}">
                <a16:creationId xmlns="" xmlns:a16="http://schemas.microsoft.com/office/drawing/2014/main" id="{4BC0CD8B-FCD4-4818-9EC7-8239D29B26B5}"/>
              </a:ext>
            </a:extLst>
          </p:cNvPr>
          <p:cNvCxnSpPr>
            <a:cxnSpLocks/>
          </p:cNvCxnSpPr>
          <p:nvPr/>
        </p:nvCxnSpPr>
        <p:spPr>
          <a:xfrm>
            <a:off x="4966126" y="0"/>
            <a:ext cx="0" cy="7044612"/>
          </a:xfrm>
          <a:prstGeom prst="line">
            <a:avLst/>
          </a:prstGeom>
          <a:ln w="2540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テキスト ボックス 1"/>
          <p:cNvSpPr txBox="1"/>
          <p:nvPr/>
        </p:nvSpPr>
        <p:spPr>
          <a:xfrm>
            <a:off x="113415" y="172528"/>
            <a:ext cx="380297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🐨</a:t>
            </a:r>
            <a:r>
              <a:rPr kumimoji="1" lang="ja-JP" altLang="en-US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気</a:t>
            </a:r>
            <a:r>
              <a:rPr kumimoji="1" lang="ja-JP" altLang="en-US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にな</a:t>
            </a:r>
            <a:r>
              <a:rPr kumimoji="1" lang="ja-JP" altLang="en-US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る</a:t>
            </a:r>
            <a:r>
              <a:rPr kumimoji="1" lang="ja-JP" altLang="en-US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質問集🐨</a:t>
            </a:r>
            <a:endParaRPr kumimoji="1" lang="en-US" altLang="ja-JP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dirty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en-US" altLang="ja-JP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Q.</a:t>
            </a:r>
            <a:r>
              <a:rPr kumimoji="1" lang="ja-JP" altLang="en-US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ツアー中、水はどこで買えますか？</a:t>
            </a:r>
            <a:endParaRPr kumimoji="1" lang="en-US" altLang="ja-JP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en-US" altLang="ja-JP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A.</a:t>
            </a:r>
            <a:r>
              <a:rPr kumimoji="1" lang="ja-JP" altLang="en-US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市内のコンビニやスーパー（</a:t>
            </a:r>
            <a:r>
              <a:rPr lang="en-US" altLang="ja-JP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Woolworths/Coles</a:t>
            </a:r>
            <a:r>
              <a:rPr kumimoji="1" lang="ja-JP" altLang="en-US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）などで</a:t>
            </a:r>
            <a:r>
              <a:rPr kumimoji="1" lang="en-US" altLang="ja-JP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100</a:t>
            </a:r>
            <a:r>
              <a:rPr kumimoji="1" lang="ja-JP" altLang="en-US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円くらいです。</a:t>
            </a:r>
            <a:endParaRPr kumimoji="1" lang="en-US" altLang="ja-JP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冷えているもの＞冷えていないもの</a:t>
            </a:r>
            <a:endParaRPr kumimoji="1" lang="en-US" altLang="ja-JP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（冷蔵庫の電気代が含まれる）</a:t>
            </a:r>
            <a:endParaRPr kumimoji="1" lang="en-US" altLang="ja-JP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dirty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en-US" altLang="ja-JP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Q.</a:t>
            </a:r>
            <a:r>
              <a:rPr kumimoji="1" lang="ja-JP" altLang="en-US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おすすめのお土産は何ですか？</a:t>
            </a:r>
            <a:endParaRPr kumimoji="1" lang="en-US" altLang="ja-JP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en-US" altLang="ja-JP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A.</a:t>
            </a:r>
            <a:r>
              <a:rPr kumimoji="1" lang="ja-JP" altLang="en-US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一番のおすすめは保湿剤として使える</a:t>
            </a:r>
            <a:endParaRPr kumimoji="1" lang="en-US" altLang="ja-JP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「ルーカスポーポー」。</a:t>
            </a:r>
            <a:r>
              <a:rPr kumimoji="1" lang="en-US" altLang="ja-JP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10</a:t>
            </a:r>
            <a:r>
              <a:rPr kumimoji="1" lang="ja-JP" altLang="en-US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ドルしない！</a:t>
            </a:r>
            <a:endParaRPr kumimoji="1" lang="en-US" altLang="ja-JP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dirty="0" smtClean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やけどの治療として医者からもらったことがあるのですが、傷の治りが早くなったり、手先や唇にも使えて重宝します✨</a:t>
            </a:r>
            <a:endParaRPr kumimoji="1" lang="en-US" altLang="ja-JP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dirty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dirty="0" smtClean="0">
              <a:solidFill>
                <a:schemeClr val="accent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endParaRPr kumimoji="1" lang="en-US" altLang="ja-JP" dirty="0">
              <a:solidFill>
                <a:schemeClr val="accent2">
                  <a:lumMod val="50000"/>
                </a:schemeClr>
              </a:solidFill>
            </a:endParaRPr>
          </a:p>
          <a:p>
            <a:endParaRPr kumimoji="1" lang="ja-JP" alt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6392" y="2776627"/>
            <a:ext cx="874512" cy="181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700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15" y="0"/>
            <a:ext cx="9705421" cy="6858000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="" xmlns:a16="http://schemas.microsoft.com/office/drawing/2014/main" id="{4BFF4783-B48D-4742-8F4C-A7D25F2D14F6}"/>
              </a:ext>
            </a:extLst>
          </p:cNvPr>
          <p:cNvSpPr/>
          <p:nvPr/>
        </p:nvSpPr>
        <p:spPr>
          <a:xfrm>
            <a:off x="-82831" y="-30934"/>
            <a:ext cx="10097912" cy="710648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7" name="正方形/長方形 6">
            <a:extLst>
              <a:ext uri="{FF2B5EF4-FFF2-40B4-BE49-F238E27FC236}">
                <a16:creationId xmlns="" xmlns:a16="http://schemas.microsoft.com/office/drawing/2014/main" id="{4BFF4783-B48D-4742-8F4C-A7D25F2D14F6}"/>
              </a:ext>
            </a:extLst>
          </p:cNvPr>
          <p:cNvSpPr/>
          <p:nvPr/>
        </p:nvSpPr>
        <p:spPr>
          <a:xfrm>
            <a:off x="-72178" y="-78141"/>
            <a:ext cx="9932253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8" name="グループ化 7"/>
          <p:cNvGrpSpPr/>
          <p:nvPr/>
        </p:nvGrpSpPr>
        <p:grpSpPr>
          <a:xfrm>
            <a:off x="-482288" y="-78141"/>
            <a:ext cx="7435971" cy="7021902"/>
            <a:chOff x="342899" y="-529385"/>
            <a:chExt cx="6617629" cy="6175965"/>
          </a:xfrm>
        </p:grpSpPr>
        <p:grpSp>
          <p:nvGrpSpPr>
            <p:cNvPr id="9" name="グループ化 8"/>
            <p:cNvGrpSpPr/>
            <p:nvPr/>
          </p:nvGrpSpPr>
          <p:grpSpPr>
            <a:xfrm>
              <a:off x="342899" y="-253248"/>
              <a:ext cx="6617629" cy="5899828"/>
              <a:chOff x="397275" y="904552"/>
              <a:chExt cx="6414811" cy="6302466"/>
            </a:xfrm>
          </p:grpSpPr>
          <p:sp>
            <p:nvSpPr>
              <p:cNvPr id="28" name="テキスト ボックス 666"/>
              <p:cNvSpPr txBox="1"/>
              <p:nvPr/>
            </p:nvSpPr>
            <p:spPr>
              <a:xfrm>
                <a:off x="666644" y="904552"/>
                <a:ext cx="5628640" cy="282204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ja-JP" altLang="en-US" sz="3600" kern="100" dirty="0">
                  <a:latin typeface="HGP行書体" panose="03000600000000000000" pitchFamily="66" charset="-128"/>
                  <a:ea typeface="HGP行書体" panose="03000600000000000000" pitchFamily="66" charset="-128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29" name="グループ化 28"/>
              <p:cNvGrpSpPr/>
              <p:nvPr/>
            </p:nvGrpSpPr>
            <p:grpSpPr>
              <a:xfrm>
                <a:off x="1490912" y="1787812"/>
                <a:ext cx="4438250" cy="883433"/>
                <a:chOff x="-465063" y="-67888"/>
                <a:chExt cx="5279738" cy="675640"/>
              </a:xfrm>
            </p:grpSpPr>
            <p:pic>
              <p:nvPicPr>
                <p:cNvPr id="59" name="図 58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465063" y="-60264"/>
                  <a:ext cx="787678" cy="660080"/>
                </a:xfrm>
                <a:prstGeom prst="rect">
                  <a:avLst/>
                </a:prstGeom>
              </p:spPr>
            </p:pic>
            <p:sp>
              <p:nvSpPr>
                <p:cNvPr id="60" name="テキスト ボックス 670"/>
                <p:cNvSpPr txBox="1"/>
                <p:nvPr/>
              </p:nvSpPr>
              <p:spPr>
                <a:xfrm>
                  <a:off x="347230" y="-67888"/>
                  <a:ext cx="4467445" cy="279215"/>
                </a:xfrm>
                <a:prstGeom prst="rect">
                  <a:avLst/>
                </a:prstGeom>
                <a:noFill/>
                <a:ln w="6350">
                  <a:noFill/>
                </a:ln>
                <a:effectLst/>
              </p:spPr>
              <p:style>
                <a:lnRef idx="0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just"/>
                  <a:r>
                    <a:rPr lang="ja-JP" altLang="en-US" sz="1600" u="sng" kern="100" dirty="0">
                      <a:solidFill>
                        <a:srgbClr val="000000"/>
                      </a:solidFill>
                      <a:latin typeface="HGS創英ﾌﾟﾚｾﾞﾝｽEB" panose="02020800000000000000" pitchFamily="18" charset="-128"/>
                      <a:ea typeface="HGS創英ﾌﾟﾚｾﾞﾝｽEB" panose="02020800000000000000" pitchFamily="18" charset="-128"/>
                      <a:cs typeface="Times New Roman" panose="02020603050405020304" pitchFamily="18" charset="0"/>
                    </a:rPr>
                    <a:t>お一人様</a:t>
                  </a:r>
                  <a:r>
                    <a:rPr lang="ja-JP" altLang="en-US" sz="2400" b="1" u="sng" kern="100" dirty="0">
                      <a:solidFill>
                        <a:srgbClr val="000000"/>
                      </a:solidFill>
                      <a:latin typeface="HGS創英ﾌﾟﾚｾﾞﾝｽEB" panose="02020800000000000000" pitchFamily="18" charset="-128"/>
                      <a:ea typeface="HGS創英ﾌﾟﾚｾﾞﾝｽEB" panose="02020800000000000000" pitchFamily="18" charset="-128"/>
                      <a:cs typeface="Times New Roman" panose="02020603050405020304" pitchFamily="18" charset="0"/>
                    </a:rPr>
                    <a:t>２</a:t>
                  </a:r>
                  <a:r>
                    <a:rPr lang="ja-JP" altLang="en-US" sz="1600" u="sng" kern="100" dirty="0">
                      <a:solidFill>
                        <a:srgbClr val="000000"/>
                      </a:solidFill>
                      <a:latin typeface="HGS創英ﾌﾟﾚｾﾞﾝｽEB" panose="02020800000000000000" pitchFamily="18" charset="-128"/>
                      <a:ea typeface="HGS創英ﾌﾟﾚｾﾞﾝｽEB" panose="02020800000000000000" pitchFamily="18" charset="-128"/>
                      <a:cs typeface="Times New Roman" panose="02020603050405020304" pitchFamily="18" charset="0"/>
                    </a:rPr>
                    <a:t>個　１個につき</a:t>
                  </a:r>
                  <a:r>
                    <a:rPr lang="ja-JP" altLang="en-US" sz="2400" b="1" u="sng" kern="100" dirty="0">
                      <a:solidFill>
                        <a:srgbClr val="000000"/>
                      </a:solidFill>
                      <a:latin typeface="HGS創英ﾌﾟﾚｾﾞﾝｽEB" panose="02020800000000000000" pitchFamily="18" charset="-128"/>
                      <a:ea typeface="HGS創英ﾌﾟﾚｾﾞﾝｽEB" panose="02020800000000000000" pitchFamily="18" charset="-128"/>
                      <a:cs typeface="Times New Roman" panose="02020603050405020304" pitchFamily="18" charset="0"/>
                    </a:rPr>
                    <a:t>２３</a:t>
                  </a:r>
                  <a:r>
                    <a:rPr lang="ja-JP" altLang="en-US" b="1" u="sng" kern="100" dirty="0">
                      <a:solidFill>
                        <a:srgbClr val="000000"/>
                      </a:solidFill>
                      <a:latin typeface="HGS創英ﾌﾟﾚｾﾞﾝｽEB" panose="02020800000000000000" pitchFamily="18" charset="-128"/>
                      <a:ea typeface="HGS創英ﾌﾟﾚｾﾞﾝｽEB" panose="02020800000000000000" pitchFamily="18" charset="-128"/>
                      <a:cs typeface="Times New Roman" panose="02020603050405020304" pitchFamily="18" charset="0"/>
                    </a:rPr>
                    <a:t>キロ</a:t>
                  </a:r>
                  <a:r>
                    <a:rPr lang="ja-JP" altLang="en-US" sz="1600" u="sng" kern="100" dirty="0">
                      <a:solidFill>
                        <a:srgbClr val="000000"/>
                      </a:solidFill>
                      <a:latin typeface="HGS創英ﾌﾟﾚｾﾞﾝｽEB" panose="02020800000000000000" pitchFamily="18" charset="-128"/>
                      <a:ea typeface="HGS創英ﾌﾟﾚｾﾞﾝｽEB" panose="02020800000000000000" pitchFamily="18" charset="-128"/>
                      <a:cs typeface="Times New Roman" panose="02020603050405020304" pitchFamily="18" charset="0"/>
                    </a:rPr>
                    <a:t>以下</a:t>
                  </a:r>
                  <a:endParaRPr lang="ja-JP" altLang="en-US" sz="1200" u="sng" kern="100" dirty="0">
                    <a:latin typeface="HGS創英ﾌﾟﾚｾﾞﾝｽEB" panose="02020800000000000000" pitchFamily="18" charset="-128"/>
                    <a:ea typeface="HGS創英ﾌﾟﾚｾﾞﾝｽEB" panose="02020800000000000000" pitchFamily="18" charset="-128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1" name="テキスト ボックス 2"/>
                <p:cNvSpPr txBox="1">
                  <a:spLocks noChangeArrowheads="1"/>
                </p:cNvSpPr>
                <p:nvPr/>
              </p:nvSpPr>
              <p:spPr bwMode="auto">
                <a:xfrm>
                  <a:off x="347230" y="278822"/>
                  <a:ext cx="4424592" cy="3289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 algn="just"/>
                  <a:r>
                    <a:rPr lang="en-US" altLang="ja-JP" sz="1200" kern="100" dirty="0">
                      <a:latin typeface="HGS創英ﾌﾟﾚｾﾞﾝｽEB" panose="02020800000000000000" pitchFamily="18" charset="-128"/>
                      <a:ea typeface="HGS創英ﾌﾟﾚｾﾞﾝｽEB" panose="02020800000000000000" pitchFamily="18" charset="-128"/>
                      <a:cs typeface="Times New Roman" panose="02020603050405020304" pitchFamily="18" charset="0"/>
                    </a:rPr>
                    <a:t>※</a:t>
                  </a:r>
                  <a:r>
                    <a:rPr lang="ja-JP" altLang="en-US" sz="1200" kern="100" dirty="0">
                      <a:latin typeface="HGS創英ﾌﾟﾚｾﾞﾝｽEB" panose="02020800000000000000" pitchFamily="18" charset="-128"/>
                      <a:ea typeface="HGS創英ﾌﾟﾚｾﾞﾝｽEB" panose="02020800000000000000" pitchFamily="18" charset="-128"/>
                      <a:cs typeface="Times New Roman" panose="02020603050405020304" pitchFamily="18" charset="0"/>
                    </a:rPr>
                    <a:t>超えると超過料金が請求されますのでご注意ください</a:t>
                  </a:r>
                </a:p>
              </p:txBody>
            </p:sp>
          </p:grpSp>
          <p:grpSp>
            <p:nvGrpSpPr>
              <p:cNvPr id="30" name="グループ化 29"/>
              <p:cNvGrpSpPr/>
              <p:nvPr/>
            </p:nvGrpSpPr>
            <p:grpSpPr>
              <a:xfrm>
                <a:off x="773391" y="2859049"/>
                <a:ext cx="5368721" cy="1439399"/>
                <a:chOff x="44285" y="-2348"/>
                <a:chExt cx="4852476" cy="1164104"/>
              </a:xfrm>
            </p:grpSpPr>
            <p:grpSp>
              <p:nvGrpSpPr>
                <p:cNvPr id="32" name="グループ化 31"/>
                <p:cNvGrpSpPr/>
                <p:nvPr/>
              </p:nvGrpSpPr>
              <p:grpSpPr>
                <a:xfrm>
                  <a:off x="44285" y="-2348"/>
                  <a:ext cx="3179433" cy="1164104"/>
                  <a:chOff x="87832" y="68712"/>
                  <a:chExt cx="3181370" cy="1164930"/>
                </a:xfrm>
              </p:grpSpPr>
              <p:grpSp>
                <p:nvGrpSpPr>
                  <p:cNvPr id="42" name="グループ化 41"/>
                  <p:cNvGrpSpPr/>
                  <p:nvPr/>
                </p:nvGrpSpPr>
                <p:grpSpPr>
                  <a:xfrm>
                    <a:off x="87832" y="68712"/>
                    <a:ext cx="2946295" cy="1120466"/>
                    <a:chOff x="85204" y="211790"/>
                    <a:chExt cx="2131799" cy="1121308"/>
                  </a:xfrm>
                </p:grpSpPr>
                <p:grpSp>
                  <p:nvGrpSpPr>
                    <p:cNvPr id="45" name="グループ化 44"/>
                    <p:cNvGrpSpPr/>
                    <p:nvPr/>
                  </p:nvGrpSpPr>
                  <p:grpSpPr>
                    <a:xfrm>
                      <a:off x="85204" y="262437"/>
                      <a:ext cx="2131799" cy="1070661"/>
                      <a:chOff x="85204" y="108058"/>
                      <a:chExt cx="2131799" cy="1070661"/>
                    </a:xfrm>
                  </p:grpSpPr>
                  <p:sp>
                    <p:nvSpPr>
                      <p:cNvPr id="47" name="正方形/長方形 46"/>
                      <p:cNvSpPr/>
                      <p:nvPr/>
                    </p:nvSpPr>
                    <p:spPr>
                      <a:xfrm>
                        <a:off x="178021" y="108058"/>
                        <a:ext cx="1946852" cy="1070661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91440" tIns="45720" rIns="91440" bIns="4572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endParaRPr lang="ja-JP" altLang="en-US"/>
                      </a:p>
                    </p:txBody>
                  </p:sp>
                  <p:grpSp>
                    <p:nvGrpSpPr>
                      <p:cNvPr id="48" name="グループ化 47"/>
                      <p:cNvGrpSpPr/>
                      <p:nvPr/>
                    </p:nvGrpSpPr>
                    <p:grpSpPr>
                      <a:xfrm>
                        <a:off x="85204" y="297749"/>
                        <a:ext cx="2131799" cy="706887"/>
                        <a:chOff x="-92935" y="200612"/>
                        <a:chExt cx="2118045" cy="708092"/>
                      </a:xfrm>
                    </p:grpSpPr>
                    <p:pic>
                      <p:nvPicPr>
                        <p:cNvPr id="49" name="図 48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4" cstate="screen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:blipFill>
                      <p:spPr>
                        <a:xfrm rot="11382920">
                          <a:off x="1145938" y="580483"/>
                          <a:ext cx="242533" cy="284609"/>
                        </a:xfrm>
                        <a:prstGeom prst="rect">
                          <a:avLst/>
                        </a:prstGeom>
                      </p:spPr>
                    </p:pic>
                    <p:pic>
                      <p:nvPicPr>
                        <p:cNvPr id="50" name="図 49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5" cstate="screen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:blipFill>
                      <p:spPr>
                        <a:xfrm rot="11725612">
                          <a:off x="1123865" y="303790"/>
                          <a:ext cx="252171" cy="258981"/>
                        </a:xfrm>
                        <a:prstGeom prst="rect">
                          <a:avLst/>
                        </a:prstGeom>
                      </p:spPr>
                    </p:pic>
                    <p:pic>
                      <p:nvPicPr>
                        <p:cNvPr id="51" name="図 50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6" cstate="screen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:blipFill>
                      <p:spPr>
                        <a:xfrm rot="1535614">
                          <a:off x="1540918" y="447469"/>
                          <a:ext cx="221219" cy="312961"/>
                        </a:xfrm>
                        <a:prstGeom prst="rect">
                          <a:avLst/>
                        </a:prstGeom>
                      </p:spPr>
                    </p:pic>
                    <p:pic>
                      <p:nvPicPr>
                        <p:cNvPr id="52" name="図 51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7" cstate="screen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88031" y="200612"/>
                          <a:ext cx="206130" cy="392723"/>
                        </a:xfrm>
                        <a:prstGeom prst="rect">
                          <a:avLst/>
                        </a:prstGeom>
                      </p:spPr>
                    </p:pic>
                    <p:pic>
                      <p:nvPicPr>
                        <p:cNvPr id="53" name="図 52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8" cstate="screen">
                          <a:extLst>
                            <a:ext uri="{28A0092B-C50C-407E-A947-70E740481C1C}">
                              <a14:useLocalDpi xmlns:a14="http://schemas.microsoft.com/office/drawing/2010/main"/>
                            </a:ext>
                          </a:extLst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285731" y="567541"/>
                          <a:ext cx="206393" cy="237150"/>
                        </a:xfrm>
                        <a:prstGeom prst="rect">
                          <a:avLst/>
                        </a:prstGeom>
                      </p:spPr>
                    </p:pic>
                    <p:sp>
                      <p:nvSpPr>
                        <p:cNvPr id="54" name="テキスト ボックス 389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-92935" y="232898"/>
                          <a:ext cx="957642" cy="274407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rot="0" vert="horz" wrap="square" lIns="91440" tIns="45720" rIns="91440" bIns="45720" anchor="t" anchorCtr="0">
                          <a:noAutofit/>
                        </a:bodyPr>
                        <a:lstStyle/>
                        <a:p>
                          <a:pPr indent="114300" algn="just"/>
                          <a:r>
                            <a:rPr lang="ja-JP" altLang="en-US" sz="1200" kern="100" dirty="0">
                              <a:latin typeface="HGS創英ﾌﾟﾚｾﾞﾝｽEB" panose="02020800000000000000" pitchFamily="18" charset="-128"/>
                              <a:ea typeface="HGS創英ﾌﾟﾚｾﾞﾝｽEB" panose="02020800000000000000" pitchFamily="18" charset="-128"/>
                              <a:cs typeface="游ゴシック Light"/>
                            </a:rPr>
                            <a:t>髭剃り</a:t>
                          </a:r>
                          <a:r>
                            <a:rPr lang="en-US" sz="1200" kern="100" dirty="0">
                              <a:latin typeface="HGS創英ﾌﾟﾚｾﾞﾝｽEB" panose="02020800000000000000" pitchFamily="18" charset="-128"/>
                              <a:ea typeface="HGS創英ﾌﾟﾚｾﾞﾝｽEB" panose="02020800000000000000" pitchFamily="18" charset="-128"/>
                              <a:cs typeface="游ゴシック Light"/>
                            </a:rPr>
                            <a:t>/</a:t>
                          </a:r>
                          <a:r>
                            <a:rPr lang="ja-JP" altLang="en-US" sz="1200" kern="100" dirty="0">
                              <a:latin typeface="HGS創英ﾌﾟﾚｾﾞﾝｽEB" panose="02020800000000000000" pitchFamily="18" charset="-128"/>
                              <a:ea typeface="HGS創英ﾌﾟﾚｾﾞﾝｽEB" panose="02020800000000000000" pitchFamily="18" charset="-128"/>
                              <a:cs typeface="游ゴシック Light"/>
                            </a:rPr>
                            <a:t>カミソリ</a:t>
                          </a:r>
                          <a:endParaRPr lang="ja-JP" altLang="en-US" sz="1600" kern="100" dirty="0">
                            <a:latin typeface="HGS創英ﾌﾟﾚｾﾞﾝｽEB" panose="02020800000000000000" pitchFamily="18" charset="-128"/>
                            <a:ea typeface="HGS創英ﾌﾟﾚｾﾞﾝｽEB" panose="02020800000000000000" pitchFamily="18" charset="-128"/>
                            <a:cs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55" name="テキスト ボックス 405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794229" y="527069"/>
                          <a:ext cx="457572" cy="381635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rot="0" vert="horz" wrap="square" lIns="91440" tIns="45720" rIns="91440" bIns="45720" anchor="t" anchorCtr="0">
                          <a:noAutofit/>
                        </a:bodyPr>
                        <a:lstStyle/>
                        <a:p>
                          <a:pPr algn="just"/>
                          <a:r>
                            <a:rPr lang="ja-JP" altLang="en-US" sz="1200" kern="100" dirty="0">
                              <a:latin typeface="HGS創英ﾌﾟﾚｾﾞﾝｽEB" panose="02020800000000000000" pitchFamily="18" charset="-128"/>
                              <a:ea typeface="HGS創英ﾌﾟﾚｾﾞﾝｽEB" panose="02020800000000000000" pitchFamily="18" charset="-128"/>
                              <a:cs typeface="游ゴシック Light"/>
                            </a:rPr>
                            <a:t>はさみ</a:t>
                          </a:r>
                          <a:endParaRPr lang="ja-JP" altLang="en-US" sz="1600" kern="100" dirty="0">
                            <a:latin typeface="HGS創英ﾌﾟﾚｾﾞﾝｽEB" panose="02020800000000000000" pitchFamily="18" charset="-128"/>
                            <a:ea typeface="HGS創英ﾌﾟﾚｾﾞﾝｽEB" panose="02020800000000000000" pitchFamily="18" charset="-128"/>
                            <a:cs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56" name="テキスト ボックス 407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-34537" y="485826"/>
                          <a:ext cx="484864" cy="351155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rot="0" vert="horz" wrap="square" lIns="91440" tIns="45720" rIns="91440" bIns="45720" anchor="t" anchorCtr="0">
                          <a:noAutofit/>
                        </a:bodyPr>
                        <a:lstStyle/>
                        <a:p>
                          <a:pPr algn="just"/>
                          <a:r>
                            <a:rPr lang="ja-JP" altLang="en-US" sz="1400" kern="100" dirty="0">
                              <a:latin typeface="HGS創英ﾌﾟﾚｾﾞﾝｽEB" panose="02020800000000000000" pitchFamily="18" charset="-128"/>
                              <a:ea typeface="HGS創英ﾌﾟﾚｾﾞﾝｽEB" panose="02020800000000000000" pitchFamily="18" charset="-128"/>
                              <a:cs typeface="游ゴシック Light"/>
                            </a:rPr>
                            <a:t>爪切り</a:t>
                          </a:r>
                          <a:endParaRPr lang="ja-JP" altLang="en-US" kern="100" dirty="0">
                            <a:latin typeface="HGS創英ﾌﾟﾚｾﾞﾝｽEB" panose="02020800000000000000" pitchFamily="18" charset="-128"/>
                            <a:ea typeface="HGS創英ﾌﾟﾚｾﾞﾝｽEB" panose="02020800000000000000" pitchFamily="18" charset="-128"/>
                            <a:cs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57" name="テキスト ボックス 417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1415091" y="258197"/>
                          <a:ext cx="610019" cy="295792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rot="0" vert="horz" wrap="square" lIns="91440" tIns="45720" rIns="91440" bIns="45720" anchor="t" anchorCtr="0">
                          <a:noAutofit/>
                        </a:bodyPr>
                        <a:lstStyle/>
                        <a:p>
                          <a:pPr algn="just"/>
                          <a:r>
                            <a:rPr lang="ja-JP" altLang="en-US" sz="1200" kern="100" dirty="0">
                              <a:latin typeface="HGS創英ﾌﾟﾚｾﾞﾝｽEB" panose="02020800000000000000" pitchFamily="18" charset="-128"/>
                              <a:ea typeface="HGS創英ﾌﾟﾚｾﾞﾝｽEB" panose="02020800000000000000" pitchFamily="18" charset="-128"/>
                              <a:cs typeface="游ゴシック Light"/>
                            </a:rPr>
                            <a:t>ピンセット</a:t>
                          </a:r>
                          <a:endParaRPr lang="ja-JP" altLang="en-US" sz="1600" kern="100" dirty="0">
                            <a:latin typeface="HGS創英ﾌﾟﾚｾﾞﾝｽEB" panose="02020800000000000000" pitchFamily="18" charset="-128"/>
                            <a:ea typeface="HGS創英ﾌﾟﾚｾﾞﾝｽEB" panose="02020800000000000000" pitchFamily="18" charset="-128"/>
                            <a:cs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58" name="テキスト ボックス 425"/>
                        <p:cNvSpPr txBox="1"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804055" y="209140"/>
                          <a:ext cx="546178" cy="371789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  <a:miter lim="800000"/>
                          <a:headEnd/>
                          <a:tailEnd/>
                        </a:ln>
                      </p:spPr>
                      <p:txBody>
                        <a:bodyPr rot="0" vert="horz" wrap="square" lIns="91440" tIns="45720" rIns="91440" bIns="45720" anchor="t" anchorCtr="0">
                          <a:noAutofit/>
                        </a:bodyPr>
                        <a:lstStyle/>
                        <a:p>
                          <a:pPr algn="just"/>
                          <a:r>
                            <a:rPr lang="ja-JP" altLang="en-US" sz="1200" kern="100" dirty="0">
                              <a:latin typeface="HGS創英ﾌﾟﾚｾﾞﾝｽEB" panose="02020800000000000000" pitchFamily="18" charset="-128"/>
                              <a:ea typeface="HGS創英ﾌﾟﾚｾﾞﾝｽEB" panose="02020800000000000000" pitchFamily="18" charset="-128"/>
                              <a:cs typeface="游ゴシック Light"/>
                            </a:rPr>
                            <a:t>カッター</a:t>
                          </a:r>
                          <a:endParaRPr lang="ja-JP" altLang="en-US" sz="1600" kern="100" dirty="0">
                            <a:latin typeface="HGS創英ﾌﾟﾚｾﾞﾝｽEB" panose="02020800000000000000" pitchFamily="18" charset="-128"/>
                            <a:ea typeface="HGS創英ﾌﾟﾚｾﾞﾝｽEB" panose="02020800000000000000" pitchFamily="18" charset="-128"/>
                            <a:cs typeface="Times New Roman" panose="02020603050405020304" pitchFamily="18" charset="0"/>
                          </a:endParaRPr>
                        </a:p>
                      </p:txBody>
                    </p:sp>
                  </p:grpSp>
                </p:grpSp>
                <p:sp>
                  <p:nvSpPr>
                    <p:cNvPr id="46" name="テキスト ボックス 42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151724" y="211790"/>
                      <a:ext cx="990158" cy="306713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rot="0" vert="horz" wrap="square" lIns="91440" tIns="45720" rIns="91440" bIns="45720" anchor="t" anchorCtr="0">
                      <a:noAutofit/>
                    </a:bodyPr>
                    <a:lstStyle/>
                    <a:p>
                      <a:pPr algn="just"/>
                      <a:r>
                        <a:rPr lang="en-US" altLang="ja-JP" sz="1200" kern="100" dirty="0">
                          <a:latin typeface="HGS創英ﾌﾟﾚｾﾞﾝｽEB" panose="02020800000000000000" pitchFamily="18" charset="-128"/>
                          <a:ea typeface="HGS創英ﾌﾟﾚｾﾞﾝｽEB" panose="02020800000000000000" pitchFamily="18" charset="-128"/>
                          <a:cs typeface="游ゴシック Light"/>
                        </a:rPr>
                        <a:t>【</a:t>
                      </a:r>
                      <a:r>
                        <a:rPr lang="ja-JP" altLang="en-US" sz="1200" kern="100" dirty="0">
                          <a:latin typeface="HGS創英ﾌﾟﾚｾﾞﾝｽEB" panose="02020800000000000000" pitchFamily="18" charset="-128"/>
                          <a:ea typeface="HGS創英ﾌﾟﾚｾﾞﾝｽEB" panose="02020800000000000000" pitchFamily="18" charset="-128"/>
                          <a:cs typeface="游ゴシック Light"/>
                        </a:rPr>
                        <a:t>刃物類</a:t>
                      </a:r>
                      <a:r>
                        <a:rPr lang="en-US" altLang="ja-JP" sz="1200" kern="100" dirty="0">
                          <a:latin typeface="HGS創英ﾌﾟﾚｾﾞﾝｽEB" panose="02020800000000000000" pitchFamily="18" charset="-128"/>
                          <a:ea typeface="HGS創英ﾌﾟﾚｾﾞﾝｽEB" panose="02020800000000000000" pitchFamily="18" charset="-128"/>
                          <a:cs typeface="游ゴシック Light"/>
                        </a:rPr>
                        <a:t>】</a:t>
                      </a:r>
                      <a:r>
                        <a:rPr lang="ja-JP" altLang="en-US" sz="1100" kern="100" dirty="0">
                          <a:latin typeface="HGS創英ﾌﾟﾚｾﾞﾝｽEB" panose="02020800000000000000" pitchFamily="18" charset="-128"/>
                          <a:ea typeface="HGS創英ﾌﾟﾚｾﾞﾝｽEB" panose="02020800000000000000" pitchFamily="18" charset="-128"/>
                          <a:cs typeface="游ゴシック Light"/>
                        </a:rPr>
                        <a:t>（一例</a:t>
                      </a:r>
                      <a:r>
                        <a:rPr lang="ja-JP" altLang="en-US" sz="1000" kern="100" dirty="0">
                          <a:latin typeface="HGS創英ﾌﾟﾚｾﾞﾝｽEB" panose="02020800000000000000" pitchFamily="18" charset="-128"/>
                          <a:ea typeface="HGS創英ﾌﾟﾚｾﾞﾝｽEB" panose="02020800000000000000" pitchFamily="18" charset="-128"/>
                          <a:cs typeface="游ゴシック Light"/>
                        </a:rPr>
                        <a:t>）</a:t>
                      </a:r>
                      <a:endParaRPr lang="ja-JP" altLang="en-US" sz="1100" kern="100" dirty="0">
                        <a:latin typeface="HGS創英ﾌﾟﾚｾﾞﾝｽEB" panose="02020800000000000000" pitchFamily="18" charset="-128"/>
                        <a:ea typeface="HGS創英ﾌﾟﾚｾﾞﾝｽEB" panose="02020800000000000000" pitchFamily="18" charset="-128"/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43" name="テキスト ボックス 44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59964" y="890914"/>
                    <a:ext cx="2809238" cy="34272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>
                    <a:noAutofit/>
                  </a:bodyPr>
                  <a:lstStyle/>
                  <a:p>
                    <a:pPr algn="just"/>
                    <a:r>
                      <a:rPr lang="ja-JP" altLang="en-US" sz="1400" kern="100" dirty="0">
                        <a:latin typeface="HGS創英ﾌﾟﾚｾﾞﾝｽEB" panose="02020800000000000000" pitchFamily="18" charset="-128"/>
                        <a:ea typeface="HGS創英ﾌﾟﾚｾﾞﾝｽEB" panose="02020800000000000000" pitchFamily="18" charset="-128"/>
                        <a:cs typeface="游ゴシック Light"/>
                      </a:rPr>
                      <a:t>手荷物に入れると</a:t>
                    </a:r>
                    <a:r>
                      <a:rPr lang="ja-JP" altLang="en-US" sz="2000" kern="100" dirty="0">
                        <a:solidFill>
                          <a:srgbClr val="FF0000"/>
                        </a:solidFill>
                        <a:latin typeface="HGS創英ﾌﾟﾚｾﾞﾝｽEB" panose="02020800000000000000" pitchFamily="18" charset="-128"/>
                        <a:ea typeface="HGS創英ﾌﾟﾚｾﾞﾝｽEB" panose="02020800000000000000" pitchFamily="18" charset="-128"/>
                        <a:cs typeface="游ゴシック Light"/>
                      </a:rPr>
                      <a:t>没収</a:t>
                    </a:r>
                    <a:r>
                      <a:rPr lang="ja-JP" altLang="en-US" sz="1400" kern="100" dirty="0">
                        <a:latin typeface="HGS創英ﾌﾟﾚｾﾞﾝｽEB" panose="02020800000000000000" pitchFamily="18" charset="-128"/>
                        <a:ea typeface="HGS創英ﾌﾟﾚｾﾞﾝｽEB" panose="02020800000000000000" pitchFamily="18" charset="-128"/>
                        <a:cs typeface="游ゴシック Light"/>
                      </a:rPr>
                      <a:t>となります！</a:t>
                    </a:r>
                    <a:endParaRPr lang="ja-JP" altLang="en-US" kern="100" dirty="0">
                      <a:latin typeface="HGS創英ﾌﾟﾚｾﾞﾝｽEB" panose="02020800000000000000" pitchFamily="18" charset="-128"/>
                      <a:ea typeface="HGS創英ﾌﾟﾚｾﾞﾝｽEB" panose="02020800000000000000" pitchFamily="18" charset="-128"/>
                      <a:cs typeface="Times New Roman" panose="02020603050405020304" pitchFamily="18" charset="0"/>
                    </a:endParaRPr>
                  </a:p>
                </p:txBody>
              </p:sp>
              <p:pic>
                <p:nvPicPr>
                  <p:cNvPr id="44" name="図 43"/>
                  <p:cNvPicPr>
                    <a:picLocks noChangeAspect="1"/>
                  </p:cNvPicPr>
                  <p:nvPr/>
                </p:nvPicPr>
                <p:blipFill>
                  <a:blip r:embed="rId9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55206" y="943677"/>
                    <a:ext cx="215900" cy="190500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33" name="グループ化 32"/>
                <p:cNvGrpSpPr/>
                <p:nvPr/>
              </p:nvGrpSpPr>
              <p:grpSpPr>
                <a:xfrm>
                  <a:off x="2780272" y="35875"/>
                  <a:ext cx="2116489" cy="1125207"/>
                  <a:chOff x="47829" y="35875"/>
                  <a:chExt cx="2116489" cy="1125207"/>
                </a:xfrm>
              </p:grpSpPr>
              <p:grpSp>
                <p:nvGrpSpPr>
                  <p:cNvPr id="35" name="グループ化 34"/>
                  <p:cNvGrpSpPr/>
                  <p:nvPr/>
                </p:nvGrpSpPr>
                <p:grpSpPr>
                  <a:xfrm>
                    <a:off x="47829" y="35875"/>
                    <a:ext cx="1924015" cy="1072181"/>
                    <a:chOff x="459537" y="84258"/>
                    <a:chExt cx="1217958" cy="781357"/>
                  </a:xfrm>
                </p:grpSpPr>
                <p:pic>
                  <p:nvPicPr>
                    <p:cNvPr id="38" name="図 37"/>
                    <p:cNvPicPr>
                      <a:picLocks noChangeAspect="1"/>
                    </p:cNvPicPr>
                    <p:nvPr/>
                  </p:nvPicPr>
                  <p:blipFill>
                    <a:blip r:embed="rId10" cstate="email">
                      <a:clrChange>
                        <a:clrFrom>
                          <a:srgbClr val="FFFFFF"/>
                        </a:clrFrom>
                        <a:clrTo>
                          <a:srgbClr val="FFFFFF">
                            <a:alpha val="0"/>
                          </a:srgbClr>
                        </a:clrTo>
                      </a:clrChange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581768" y="294267"/>
                      <a:ext cx="192976" cy="552716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39" name="テキスト ボックス 29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59537" y="113481"/>
                      <a:ext cx="1217958" cy="193981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  <p:txBody>
                    <a:bodyPr rot="0" vert="horz" wrap="square" lIns="91440" tIns="45720" rIns="91440" bIns="45720" anchor="t" anchorCtr="0">
                      <a:noAutofit/>
                    </a:bodyPr>
                    <a:lstStyle/>
                    <a:p>
                      <a:pPr marL="133350" algn="just"/>
                      <a:r>
                        <a:rPr lang="en-US" altLang="ja-JP" sz="1200" kern="100" dirty="0">
                          <a:latin typeface="HGS創英ﾌﾟﾚｾﾞﾝｽEB" panose="02020800000000000000" pitchFamily="18" charset="-128"/>
                          <a:ea typeface="HGS創英ﾌﾟﾚｾﾞﾝｽEB" panose="02020800000000000000" pitchFamily="18" charset="-128"/>
                          <a:cs typeface="游ゴシック Light"/>
                        </a:rPr>
                        <a:t>【</a:t>
                      </a:r>
                      <a:r>
                        <a:rPr lang="en-US" sz="1200" kern="100" dirty="0">
                          <a:latin typeface="HGS創英ﾌﾟﾚｾﾞﾝｽEB" panose="02020800000000000000" pitchFamily="18" charset="-128"/>
                          <a:ea typeface="HGS創英ﾌﾟﾚｾﾞﾝｽEB" panose="02020800000000000000" pitchFamily="18" charset="-128"/>
                          <a:cs typeface="游ゴシック Light"/>
                        </a:rPr>
                        <a:t>100ml</a:t>
                      </a:r>
                      <a:r>
                        <a:rPr lang="ja-JP" altLang="en-US" sz="1200" kern="100" dirty="0">
                          <a:latin typeface="HGS創英ﾌﾟﾚｾﾞﾝｽEB" panose="02020800000000000000" pitchFamily="18" charset="-128"/>
                          <a:ea typeface="HGS創英ﾌﾟﾚｾﾞﾝｽEB" panose="02020800000000000000" pitchFamily="18" charset="-128"/>
                          <a:cs typeface="游ゴシック Light"/>
                        </a:rPr>
                        <a:t>以上の液体</a:t>
                      </a:r>
                      <a:r>
                        <a:rPr lang="en-US" altLang="ja-JP" sz="1200" kern="100" dirty="0">
                          <a:latin typeface="HGS創英ﾌﾟﾚｾﾞﾝｽEB" panose="02020800000000000000" pitchFamily="18" charset="-128"/>
                          <a:ea typeface="HGS創英ﾌﾟﾚｾﾞﾝｽEB" panose="02020800000000000000" pitchFamily="18" charset="-128"/>
                          <a:cs typeface="游ゴシック Light"/>
                        </a:rPr>
                        <a:t>】</a:t>
                      </a:r>
                      <a:endParaRPr lang="ja-JP" altLang="en-US" sz="1400" kern="100" dirty="0">
                        <a:latin typeface="HGS創英ﾌﾟﾚｾﾞﾝｽEB" panose="02020800000000000000" pitchFamily="18" charset="-128"/>
                        <a:ea typeface="HGS創英ﾌﾟﾚｾﾞﾝｽEB" panose="02020800000000000000" pitchFamily="18" charset="-128"/>
                        <a:cs typeface="Times New Roman" panose="02020603050405020304" pitchFamily="18" charset="0"/>
                      </a:endParaRPr>
                    </a:p>
                  </p:txBody>
                </p:sp>
                <p:pic>
                  <p:nvPicPr>
                    <p:cNvPr id="40" name="図 39"/>
                    <p:cNvPicPr>
                      <a:picLocks noChangeAspect="1"/>
                    </p:cNvPicPr>
                    <p:nvPr/>
                  </p:nvPicPr>
                  <p:blipFill>
                    <a:blip r:embed="rId11" cstate="screen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816363" y="388147"/>
                      <a:ext cx="214468" cy="413491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41" name="正方形/長方形 40"/>
                    <p:cNvSpPr/>
                    <p:nvPr/>
                  </p:nvSpPr>
                  <p:spPr>
                    <a:xfrm>
                      <a:off x="538881" y="84258"/>
                      <a:ext cx="1069164" cy="781357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endParaRPr lang="ja-JP" altLang="en-US"/>
                    </a:p>
                  </p:txBody>
                </p:sp>
              </p:grpSp>
              <p:pic>
                <p:nvPicPr>
                  <p:cNvPr id="36" name="図 35"/>
                  <p:cNvPicPr>
                    <a:picLocks noChangeAspect="1"/>
                  </p:cNvPicPr>
                  <p:nvPr/>
                </p:nvPicPr>
                <p:blipFill>
                  <a:blip r:embed="rId1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224235" y="86666"/>
                    <a:ext cx="699770" cy="858520"/>
                  </a:xfrm>
                  <a:prstGeom prst="rect">
                    <a:avLst/>
                  </a:prstGeom>
                </p:spPr>
              </p:pic>
              <p:sp>
                <p:nvSpPr>
                  <p:cNvPr id="37" name="テキスト ボックス 46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45027" y="936905"/>
                    <a:ext cx="1319291" cy="224177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>
                    <a:noAutofit/>
                  </a:bodyPr>
                  <a:lstStyle/>
                  <a:p>
                    <a:pPr algn="just"/>
                    <a:r>
                      <a:rPr lang="ja-JP" altLang="en-US" sz="1100" kern="100" dirty="0">
                        <a:latin typeface="HGS創英ﾌﾟﾚｾﾞﾝｽEB" panose="02020800000000000000" pitchFamily="18" charset="-128"/>
                        <a:ea typeface="HGS創英ﾌﾟﾚｾﾞﾝｽEB" panose="02020800000000000000" pitchFamily="18" charset="-128"/>
                        <a:cs typeface="游ゴシック Light"/>
                      </a:rPr>
                      <a:t>メープルシロップ</a:t>
                    </a:r>
                    <a:endParaRPr lang="ja-JP" altLang="en-US" sz="1400" kern="100" dirty="0">
                      <a:latin typeface="HGS創英ﾌﾟﾚｾﾞﾝｽEB" panose="02020800000000000000" pitchFamily="18" charset="-128"/>
                      <a:ea typeface="HGS創英ﾌﾟﾚｾﾞﾝｽEB" panose="02020800000000000000" pitchFamily="18" charset="-128"/>
                      <a:cs typeface="Times New Roman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31" name="テキスト ボックス 464"/>
              <p:cNvSpPr txBox="1"/>
              <p:nvPr/>
            </p:nvSpPr>
            <p:spPr>
              <a:xfrm>
                <a:off x="397275" y="6166349"/>
                <a:ext cx="6414811" cy="1040669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ja-JP" altLang="en-US" kern="100" dirty="0">
                    <a:solidFill>
                      <a:srgbClr val="000000"/>
                    </a:solidFill>
                    <a:latin typeface="HGS創英ﾌﾟﾚｾﾞﾝｽEB" panose="02020800000000000000" pitchFamily="18" charset="-128"/>
                    <a:ea typeface="HGS創英ﾌﾟﾚｾﾞﾝｽEB" panose="02020800000000000000" pitchFamily="18" charset="-128"/>
                    <a:cs typeface="Times New Roman" panose="02020603050405020304" pitchFamily="18" charset="0"/>
                  </a:rPr>
                  <a:t>今一度お部屋</a:t>
                </a:r>
                <a:r>
                  <a:rPr lang="ja-JP" altLang="en-US" kern="100" dirty="0" smtClean="0">
                    <a:solidFill>
                      <a:srgbClr val="000000"/>
                    </a:solidFill>
                    <a:latin typeface="HGS創英ﾌﾟﾚｾﾞﾝｽEB" panose="02020800000000000000" pitchFamily="18" charset="-128"/>
                    <a:ea typeface="HGS創英ﾌﾟﾚｾﾞﾝｽEB" panose="02020800000000000000" pitchFamily="18" charset="-128"/>
                    <a:cs typeface="Times New Roman" panose="02020603050405020304" pitchFamily="18" charset="0"/>
                  </a:rPr>
                  <a:t>をご確認下さい！！</a:t>
                </a:r>
                <a:endParaRPr lang="en-US" altLang="ja-JP" kern="100" dirty="0">
                  <a:solidFill>
                    <a:srgbClr val="000000"/>
                  </a:solidFill>
                  <a:latin typeface="HGS創英ﾌﾟﾚｾﾞﾝｽEB" panose="02020800000000000000" pitchFamily="18" charset="-128"/>
                  <a:ea typeface="HGS創英ﾌﾟﾚｾﾞﾝｽEB" panose="02020800000000000000" pitchFamily="18" charset="-128"/>
                  <a:cs typeface="Times New Roman" panose="02020603050405020304" pitchFamily="18" charset="0"/>
                </a:endParaRPr>
              </a:p>
              <a:p>
                <a:pPr algn="ctr"/>
                <a:r>
                  <a:rPr lang="ja-JP" altLang="en-US" kern="100" dirty="0" smtClean="0">
                    <a:solidFill>
                      <a:srgbClr val="000000"/>
                    </a:solidFill>
                    <a:latin typeface="HGS創英ﾌﾟﾚｾﾞﾝｽEB" panose="02020800000000000000" pitchFamily="18" charset="-128"/>
                    <a:ea typeface="HGS創英ﾌﾟﾚｾﾞﾝｽEB" panose="02020800000000000000" pitchFamily="18" charset="-128"/>
                    <a:cs typeface="Times New Roman" panose="02020603050405020304" pitchFamily="18" charset="0"/>
                  </a:rPr>
                  <a:t>パスポート・貴重品はお手元にございますか？</a:t>
                </a:r>
                <a:endParaRPr lang="en-US" altLang="ja-JP" kern="100" dirty="0">
                  <a:solidFill>
                    <a:srgbClr val="000000"/>
                  </a:solidFill>
                  <a:latin typeface="HGS創英ﾌﾟﾚｾﾞﾝｽEB" panose="02020800000000000000" pitchFamily="18" charset="-128"/>
                  <a:ea typeface="HGS創英ﾌﾟﾚｾﾞﾝｽEB" panose="02020800000000000000" pitchFamily="18" charset="-128"/>
                  <a:cs typeface="Times New Roman" panose="02020603050405020304" pitchFamily="18" charset="0"/>
                </a:endParaRPr>
              </a:p>
              <a:p>
                <a:pPr algn="ctr"/>
                <a:r>
                  <a:rPr lang="ja-JP" altLang="en-US" kern="100" dirty="0" smtClean="0">
                    <a:solidFill>
                      <a:srgbClr val="000000"/>
                    </a:solidFill>
                    <a:latin typeface="HGS創英ﾌﾟﾚｾﾞﾝｽEB" panose="02020800000000000000" pitchFamily="18" charset="-128"/>
                    <a:ea typeface="HGS創英ﾌﾟﾚｾﾞﾝｽEB" panose="02020800000000000000" pitchFamily="18" charset="-128"/>
                    <a:cs typeface="Times New Roman" panose="02020603050405020304" pitchFamily="18" charset="0"/>
                  </a:rPr>
                  <a:t>ベッド</a:t>
                </a:r>
                <a:r>
                  <a:rPr lang="ja-JP" altLang="en-US" kern="100" dirty="0">
                    <a:solidFill>
                      <a:srgbClr val="000000"/>
                    </a:solidFill>
                    <a:latin typeface="HGS創英ﾌﾟﾚｾﾞﾝｽEB" panose="02020800000000000000" pitchFamily="18" charset="-128"/>
                    <a:ea typeface="HGS創英ﾌﾟﾚｾﾞﾝｽEB" panose="02020800000000000000" pitchFamily="18" charset="-128"/>
                    <a:cs typeface="Times New Roman" panose="02020603050405020304" pitchFamily="18" charset="0"/>
                  </a:rPr>
                  <a:t>付近</a:t>
                </a:r>
                <a:r>
                  <a:rPr lang="ja-JP" altLang="en-US" kern="100" dirty="0" smtClean="0">
                    <a:solidFill>
                      <a:srgbClr val="000000"/>
                    </a:solidFill>
                    <a:latin typeface="HGS創英ﾌﾟﾚｾﾞﾝｽEB" panose="02020800000000000000" pitchFamily="18" charset="-128"/>
                    <a:ea typeface="HGS創英ﾌﾟﾚｾﾞﾝｽEB" panose="02020800000000000000" pitchFamily="18" charset="-128"/>
                    <a:cs typeface="Times New Roman" panose="02020603050405020304" pitchFamily="18" charset="0"/>
                  </a:rPr>
                  <a:t>、</a:t>
                </a:r>
                <a:r>
                  <a:rPr lang="ja-JP" altLang="en-US" kern="100" dirty="0">
                    <a:solidFill>
                      <a:srgbClr val="000000"/>
                    </a:solidFill>
                    <a:latin typeface="HGS創英ﾌﾟﾚｾﾞﾝｽEB" panose="02020800000000000000" pitchFamily="18" charset="-128"/>
                    <a:ea typeface="HGS創英ﾌﾟﾚｾﾞﾝｽEB" panose="02020800000000000000" pitchFamily="18" charset="-128"/>
                    <a:cs typeface="Times New Roman" panose="02020603050405020304" pitchFamily="18" charset="0"/>
                  </a:rPr>
                  <a:t>洗面所、金庫の</a:t>
                </a:r>
                <a:r>
                  <a:rPr lang="ja-JP" altLang="en-US" kern="100" dirty="0" smtClean="0">
                    <a:solidFill>
                      <a:srgbClr val="000000"/>
                    </a:solidFill>
                    <a:latin typeface="HGS創英ﾌﾟﾚｾﾞﾝｽEB" panose="02020800000000000000" pitchFamily="18" charset="-128"/>
                    <a:ea typeface="HGS創英ﾌﾟﾚｾﾞﾝｽEB" panose="02020800000000000000" pitchFamily="18" charset="-128"/>
                    <a:cs typeface="Times New Roman" panose="02020603050405020304" pitchFamily="18" charset="0"/>
                  </a:rPr>
                  <a:t>中など</a:t>
                </a:r>
                <a:r>
                  <a:rPr lang="ja-JP" altLang="en-US" kern="100" dirty="0">
                    <a:solidFill>
                      <a:srgbClr val="000000"/>
                    </a:solidFill>
                    <a:latin typeface="HGS創英ﾌﾟﾚｾﾞﾝｽEB" panose="02020800000000000000" pitchFamily="18" charset="-128"/>
                    <a:ea typeface="HGS創英ﾌﾟﾚｾﾞﾝｽEB" panose="02020800000000000000" pitchFamily="18" charset="-128"/>
                    <a:cs typeface="Times New Roman" panose="02020603050405020304" pitchFamily="18" charset="0"/>
                  </a:rPr>
                  <a:t>再度確認</a:t>
                </a:r>
                <a:r>
                  <a:rPr lang="ja-JP" altLang="en-US" kern="100" dirty="0" smtClean="0">
                    <a:solidFill>
                      <a:srgbClr val="000000"/>
                    </a:solidFill>
                    <a:latin typeface="HGS創英ﾌﾟﾚｾﾞﾝｽEB" panose="02020800000000000000" pitchFamily="18" charset="-128"/>
                    <a:ea typeface="HGS創英ﾌﾟﾚｾﾞﾝｽEB" panose="02020800000000000000" pitchFamily="18" charset="-128"/>
                    <a:cs typeface="Times New Roman" panose="02020603050405020304" pitchFamily="18" charset="0"/>
                  </a:rPr>
                  <a:t>！</a:t>
                </a:r>
                <a:endParaRPr lang="en-US" altLang="ja-JP" kern="100" dirty="0">
                  <a:solidFill>
                    <a:srgbClr val="000000"/>
                  </a:solidFill>
                  <a:latin typeface="HGS創英ﾌﾟﾚｾﾞﾝｽEB" panose="02020800000000000000" pitchFamily="18" charset="-128"/>
                  <a:ea typeface="HGS創英ﾌﾟﾚｾﾞﾝｽEB" panose="02020800000000000000" pitchFamily="18" charset="-128"/>
                  <a:cs typeface="Times New Roman" panose="02020603050405020304" pitchFamily="18" charset="0"/>
                </a:endParaRPr>
              </a:p>
              <a:p>
                <a:pPr algn="ctr"/>
                <a:r>
                  <a:rPr lang="ja-JP" altLang="en-US" kern="100" dirty="0">
                    <a:solidFill>
                      <a:srgbClr val="000000"/>
                    </a:solidFill>
                    <a:latin typeface="HGS創英ﾌﾟﾚｾﾞﾝｽEB" panose="02020800000000000000" pitchFamily="18" charset="-128"/>
                    <a:ea typeface="HGS創英ﾌﾟﾚｾﾞﾝｽEB" panose="02020800000000000000" pitchFamily="18" charset="-128"/>
                    <a:cs typeface="Times New Roman" panose="02020603050405020304" pitchFamily="18" charset="0"/>
                  </a:rPr>
                  <a:t>お忘れ物のないようご準備</a:t>
                </a:r>
                <a:r>
                  <a:rPr lang="ja-JP" altLang="en-US" kern="100" dirty="0" smtClean="0">
                    <a:solidFill>
                      <a:srgbClr val="000000"/>
                    </a:solidFill>
                    <a:latin typeface="HGS創英ﾌﾟﾚｾﾞﾝｽEB" panose="02020800000000000000" pitchFamily="18" charset="-128"/>
                    <a:ea typeface="HGS創英ﾌﾟﾚｾﾞﾝｽEB" panose="02020800000000000000" pitchFamily="18" charset="-128"/>
                    <a:cs typeface="Times New Roman" panose="02020603050405020304" pitchFamily="18" charset="0"/>
                  </a:rPr>
                  <a:t>ください！</a:t>
                </a:r>
                <a:endParaRPr lang="ja-JP" altLang="en-US" kern="100" dirty="0">
                  <a:latin typeface="HGS創英ﾌﾟﾚｾﾞﾝｽEB" panose="02020800000000000000" pitchFamily="18" charset="-128"/>
                  <a:ea typeface="HGS創英ﾌﾟﾚｾﾞﾝｽEB" panose="02020800000000000000" pitchFamily="18" charset="-128"/>
                  <a:cs typeface="Times New Roman" panose="02020603050405020304" pitchFamily="18" charset="0"/>
                </a:endParaRPr>
              </a:p>
              <a:p>
                <a:pPr algn="ctr"/>
                <a:endParaRPr lang="ja-JP" altLang="en-US" sz="1600" kern="100" dirty="0">
                  <a:ea typeface="游明朝"/>
                  <a:cs typeface="Times New Roman" panose="02020603050405020304" pitchFamily="18" charset="0"/>
                </a:endParaRPr>
              </a:p>
              <a:p>
                <a:pPr algn="ctr"/>
                <a:endParaRPr lang="ja-JP" altLang="en-US" sz="1600" kern="100" dirty="0">
                  <a:ea typeface="游明朝"/>
                  <a:cs typeface="Times New Roman" panose="02020603050405020304" pitchFamily="18" charset="0"/>
                </a:endParaRPr>
              </a:p>
              <a:p>
                <a:pPr algn="ctr"/>
                <a:endParaRPr lang="ja-JP" altLang="en-US" sz="1050" kern="100" dirty="0">
                  <a:ea typeface="游明朝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0" name="グループ化 9"/>
            <p:cNvGrpSpPr/>
            <p:nvPr/>
          </p:nvGrpSpPr>
          <p:grpSpPr>
            <a:xfrm>
              <a:off x="595593" y="-529385"/>
              <a:ext cx="5806602" cy="5094359"/>
              <a:chOff x="559741" y="1110475"/>
              <a:chExt cx="5628640" cy="4996391"/>
            </a:xfrm>
          </p:grpSpPr>
          <p:sp>
            <p:nvSpPr>
              <p:cNvPr id="14" name="テキスト ボックス 666"/>
              <p:cNvSpPr txBox="1"/>
              <p:nvPr/>
            </p:nvSpPr>
            <p:spPr>
              <a:xfrm>
                <a:off x="559741" y="1110475"/>
                <a:ext cx="5628640" cy="282204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style>
              <a:lnRef idx="0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ja-JP" altLang="en-US" sz="3600" kern="100" dirty="0">
                  <a:latin typeface="HGP行書体" panose="03000600000000000000" pitchFamily="66" charset="-128"/>
                  <a:ea typeface="HGP行書体" panose="03000600000000000000" pitchFamily="66" charset="-128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5" name="グループ化 14"/>
              <p:cNvGrpSpPr/>
              <p:nvPr/>
            </p:nvGrpSpPr>
            <p:grpSpPr>
              <a:xfrm>
                <a:off x="1568875" y="4811618"/>
                <a:ext cx="3659212" cy="1295248"/>
                <a:chOff x="-198719" y="161370"/>
                <a:chExt cx="3435612" cy="1159638"/>
              </a:xfrm>
            </p:grpSpPr>
            <p:grpSp>
              <p:nvGrpSpPr>
                <p:cNvPr id="16" name="グループ化 15"/>
                <p:cNvGrpSpPr/>
                <p:nvPr/>
              </p:nvGrpSpPr>
              <p:grpSpPr>
                <a:xfrm>
                  <a:off x="-198719" y="161370"/>
                  <a:ext cx="3304064" cy="1153364"/>
                  <a:chOff x="-222045" y="353350"/>
                  <a:chExt cx="4833167" cy="1176613"/>
                </a:xfrm>
              </p:grpSpPr>
              <p:sp>
                <p:nvSpPr>
                  <p:cNvPr id="18" name="テキスト ボックス 29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-222045" y="577313"/>
                    <a:ext cx="1291736" cy="31547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>
                    <a:noAutofit/>
                  </a:bodyPr>
                  <a:lstStyle/>
                  <a:p>
                    <a:pPr algn="just"/>
                    <a:r>
                      <a:rPr lang="ja-JP" altLang="en-US" sz="1400" kern="100" dirty="0">
                        <a:latin typeface="HGS創英ﾌﾟﾚｾﾞﾝｽEB" panose="02020800000000000000" pitchFamily="18" charset="-128"/>
                        <a:ea typeface="HGS創英ﾌﾟﾚｾﾞﾝｽEB" panose="02020800000000000000" pitchFamily="18" charset="-128"/>
                        <a:cs typeface="游ゴシック Light"/>
                      </a:rPr>
                      <a:t>パスポート</a:t>
                    </a:r>
                    <a:endParaRPr lang="ja-JP" altLang="en-US" kern="100" dirty="0">
                      <a:latin typeface="HGS創英ﾌﾟﾚｾﾞﾝｽEB" panose="02020800000000000000" pitchFamily="18" charset="-128"/>
                      <a:ea typeface="HGS創英ﾌﾟﾚｾﾞﾝｽEB" panose="02020800000000000000" pitchFamily="18" charset="-128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9" name="テキスト ボックス 29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387476" y="609368"/>
                    <a:ext cx="771778" cy="214606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>
                    <a:noAutofit/>
                  </a:bodyPr>
                  <a:lstStyle/>
                  <a:p>
                    <a:pPr algn="just"/>
                    <a:r>
                      <a:rPr lang="ja-JP" altLang="en-US" sz="1400" kern="100" dirty="0">
                        <a:latin typeface="HGS創英ﾌﾟﾚｾﾞﾝｽEB" panose="02020800000000000000" pitchFamily="18" charset="-128"/>
                        <a:ea typeface="HGS創英ﾌﾟﾚｾﾞﾝｽEB" panose="02020800000000000000" pitchFamily="18" charset="-128"/>
                        <a:cs typeface="游ゴシック Light"/>
                      </a:rPr>
                      <a:t>財布</a:t>
                    </a:r>
                    <a:endParaRPr lang="ja-JP" altLang="en-US" kern="100" dirty="0">
                      <a:latin typeface="HGS創英ﾌﾟﾚｾﾞﾝｽEB" panose="02020800000000000000" pitchFamily="18" charset="-128"/>
                      <a:ea typeface="HGS創英ﾌﾟﾚｾﾞﾝｽEB" panose="02020800000000000000" pitchFamily="18" charset="-128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0" name="テキスト ボックス 29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46578" y="425882"/>
                    <a:ext cx="1188064" cy="21745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>
                    <a:noAutofit/>
                  </a:bodyPr>
                  <a:lstStyle/>
                  <a:p>
                    <a:pPr algn="just"/>
                    <a:r>
                      <a:rPr lang="ja-JP" altLang="en-US" sz="1400" kern="100" dirty="0">
                        <a:latin typeface="HGS創英ﾌﾟﾚｾﾞﾝｽEB" panose="02020800000000000000" pitchFamily="18" charset="-128"/>
                        <a:ea typeface="HGS創英ﾌﾟﾚｾﾞﾝｽEB" panose="02020800000000000000" pitchFamily="18" charset="-128"/>
                        <a:cs typeface="游ゴシック Light"/>
                      </a:rPr>
                      <a:t>壊れ物</a:t>
                    </a:r>
                    <a:endParaRPr lang="ja-JP" altLang="en-US" kern="100" dirty="0">
                      <a:latin typeface="HGS創英ﾌﾟﾚｾﾞﾝｽEB" panose="02020800000000000000" pitchFamily="18" charset="-128"/>
                      <a:ea typeface="HGS創英ﾌﾟﾚｾﾞﾝｽEB" panose="02020800000000000000" pitchFamily="18" charset="-128"/>
                      <a:cs typeface="Times New Roman" panose="02020603050405020304" pitchFamily="18" charset="0"/>
                    </a:endParaRPr>
                  </a:p>
                </p:txBody>
              </p:sp>
              <p:grpSp>
                <p:nvGrpSpPr>
                  <p:cNvPr id="21" name="グループ化 20"/>
                  <p:cNvGrpSpPr/>
                  <p:nvPr/>
                </p:nvGrpSpPr>
                <p:grpSpPr>
                  <a:xfrm>
                    <a:off x="39891" y="605579"/>
                    <a:ext cx="4571231" cy="924384"/>
                    <a:chOff x="-496137" y="85317"/>
                    <a:chExt cx="4571231" cy="924384"/>
                  </a:xfrm>
                </p:grpSpPr>
                <p:pic>
                  <p:nvPicPr>
                    <p:cNvPr id="23" name="図 22"/>
                    <p:cNvPicPr>
                      <a:picLocks noChangeAspect="1"/>
                    </p:cNvPicPr>
                    <p:nvPr/>
                  </p:nvPicPr>
                  <p:blipFill>
                    <a:blip r:embed="rId13" cstate="screen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-496137" y="258203"/>
                      <a:ext cx="1074668" cy="735907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24" name="図 23"/>
                    <p:cNvPicPr>
                      <a:picLocks noChangeAspect="1"/>
                    </p:cNvPicPr>
                    <p:nvPr/>
                  </p:nvPicPr>
                  <p:blipFill>
                    <a:blip r:embed="rId14" cstate="screen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3315634" y="85317"/>
                      <a:ext cx="759460" cy="58674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25" name="図 24"/>
                    <p:cNvPicPr>
                      <a:picLocks noChangeAspect="1"/>
                    </p:cNvPicPr>
                    <p:nvPr/>
                  </p:nvPicPr>
                  <p:blipFill>
                    <a:blip r:embed="rId15" cstate="screen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rot="21086911">
                      <a:off x="2486347" y="138869"/>
                      <a:ext cx="690997" cy="370205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26" name="図 25"/>
                    <p:cNvPicPr>
                      <a:picLocks noChangeAspect="1"/>
                    </p:cNvPicPr>
                    <p:nvPr/>
                  </p:nvPicPr>
                  <p:blipFill>
                    <a:blip r:embed="rId16" cstate="screen"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907545" y="236362"/>
                      <a:ext cx="1354624" cy="710752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27" name="図 26"/>
                    <p:cNvPicPr>
                      <a:picLocks noChangeAspect="1"/>
                    </p:cNvPicPr>
                    <p:nvPr/>
                  </p:nvPicPr>
                  <p:blipFill>
                    <a:blip r:embed="rId17" cstate="screen">
                      <a:clrChange>
                        <a:clrFrom>
                          <a:srgbClr val="FFFFFF"/>
                        </a:clrFrom>
                        <a:clrTo>
                          <a:srgbClr val="FFFFFF">
                            <a:alpha val="0"/>
                          </a:srgbClr>
                        </a:clrTo>
                      </a:clrChange>
                      <a:extLst>
                        <a:ext uri="{28A0092B-C50C-407E-A947-70E740481C1C}">
                          <a14:useLocalDpi xmlns:a14="http://schemas.microsoft.com/office/drawing/2010/main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rot="20645100">
                      <a:off x="2519384" y="579171"/>
                      <a:ext cx="702608" cy="430530"/>
                    </a:xfrm>
                    <a:prstGeom prst="rect">
                      <a:avLst/>
                    </a:prstGeom>
                  </p:spPr>
                </p:pic>
              </p:grpSp>
              <p:sp>
                <p:nvSpPr>
                  <p:cNvPr id="22" name="テキスト ボックス 30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090591" y="353350"/>
                    <a:ext cx="2208629" cy="214606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rot="0" vert="horz" wrap="square" lIns="91440" tIns="45720" rIns="91440" bIns="45720" anchor="t" anchorCtr="0">
                    <a:noAutofit/>
                  </a:bodyPr>
                  <a:lstStyle/>
                  <a:p>
                    <a:pPr algn="just"/>
                    <a:r>
                      <a:rPr lang="en-US" altLang="ja-JP" kern="100" dirty="0">
                        <a:latin typeface="HGS創英ﾌﾟﾚｾﾞﾝｽEB" panose="02020800000000000000" pitchFamily="18" charset="-128"/>
                        <a:ea typeface="HGS創英ﾌﾟﾚｾﾞﾝｽEB" panose="02020800000000000000" pitchFamily="18" charset="-128"/>
                        <a:cs typeface="游ゴシック Light"/>
                      </a:rPr>
                      <a:t>【</a:t>
                    </a:r>
                    <a:r>
                      <a:rPr lang="ja-JP" altLang="en-US" kern="100" dirty="0">
                        <a:latin typeface="HGS創英ﾌﾟﾚｾﾞﾝｽEB" panose="02020800000000000000" pitchFamily="18" charset="-128"/>
                        <a:ea typeface="HGS創英ﾌﾟﾚｾﾞﾝｽEB" panose="02020800000000000000" pitchFamily="18" charset="-128"/>
                        <a:cs typeface="游ゴシック Light"/>
                      </a:rPr>
                      <a:t>貴重品</a:t>
                    </a:r>
                    <a:r>
                      <a:rPr lang="en-US" altLang="ja-JP" kern="100" dirty="0">
                        <a:latin typeface="HGS創英ﾌﾟﾚｾﾞﾝｽEB" panose="02020800000000000000" pitchFamily="18" charset="-128"/>
                        <a:ea typeface="HGS創英ﾌﾟﾚｾﾞﾝｽEB" panose="02020800000000000000" pitchFamily="18" charset="-128"/>
                        <a:cs typeface="游ゴシック Light"/>
                      </a:rPr>
                      <a:t>】</a:t>
                    </a:r>
                    <a:r>
                      <a:rPr lang="ja-JP" altLang="en-US" sz="1400" kern="100" dirty="0">
                        <a:latin typeface="HGS創英ﾌﾟﾚｾﾞﾝｽEB" panose="02020800000000000000" pitchFamily="18" charset="-128"/>
                        <a:ea typeface="HGS創英ﾌﾟﾚｾﾞﾝｽEB" panose="02020800000000000000" pitchFamily="18" charset="-128"/>
                        <a:cs typeface="游ゴシック Light"/>
                      </a:rPr>
                      <a:t>（一例）</a:t>
                    </a:r>
                    <a:endParaRPr lang="ja-JP" altLang="en-US" kern="100" dirty="0">
                      <a:latin typeface="HGS創英ﾌﾟﾚｾﾞﾝｽEB" panose="02020800000000000000" pitchFamily="18" charset="-128"/>
                      <a:ea typeface="HGS創英ﾌﾟﾚｾﾞﾝｽEB" panose="02020800000000000000" pitchFamily="18" charset="-128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17" name="正方形/長方形 16"/>
                <p:cNvSpPr/>
                <p:nvPr/>
              </p:nvSpPr>
              <p:spPr>
                <a:xfrm>
                  <a:off x="-198719" y="164486"/>
                  <a:ext cx="3435612" cy="1156522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ja-JP" altLang="en-US"/>
                </a:p>
              </p:txBody>
            </p:sp>
          </p:grpSp>
        </p:grpSp>
        <p:sp>
          <p:nvSpPr>
            <p:cNvPr id="11" name="テキスト ボックス 2"/>
            <p:cNvSpPr txBox="1">
              <a:spLocks noChangeArrowheads="1"/>
            </p:cNvSpPr>
            <p:nvPr/>
          </p:nvSpPr>
          <p:spPr bwMode="auto">
            <a:xfrm>
              <a:off x="2713895" y="2927953"/>
              <a:ext cx="1783149" cy="2967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just"/>
              <a:r>
                <a:rPr lang="ja-JP" altLang="en-US" b="1" kern="100" dirty="0">
                  <a:latin typeface="HGS創英ﾌﾟﾚｾﾞﾝｽEB" panose="02020800000000000000" pitchFamily="18" charset="-128"/>
                  <a:ea typeface="HGS創英ﾌﾟﾚｾﾞﾝｽEB" panose="02020800000000000000" pitchFamily="18" charset="-128"/>
                  <a:cs typeface="Times New Roman" panose="02020603050405020304" pitchFamily="18" charset="0"/>
                </a:rPr>
                <a:t>＜お手荷物へ＞</a:t>
              </a:r>
              <a:endParaRPr lang="ja-JP" altLang="en-US" sz="1200" kern="100" dirty="0">
                <a:latin typeface="HGS創英ﾌﾟﾚｾﾞﾝｽEB" panose="02020800000000000000" pitchFamily="18" charset="-128"/>
                <a:ea typeface="HGS創英ﾌﾟﾚｾﾞﾝｽEB" panose="02020800000000000000" pitchFamily="18" charset="-128"/>
                <a:cs typeface="Times New Roman" panose="02020603050405020304" pitchFamily="18" charset="0"/>
              </a:endParaRPr>
            </a:p>
          </p:txBody>
        </p:sp>
        <p:sp>
          <p:nvSpPr>
            <p:cNvPr id="13" name="テキスト ボックス 2"/>
            <p:cNvSpPr txBox="1">
              <a:spLocks noChangeArrowheads="1"/>
            </p:cNvSpPr>
            <p:nvPr/>
          </p:nvSpPr>
          <p:spPr bwMode="auto">
            <a:xfrm>
              <a:off x="2454542" y="1282112"/>
              <a:ext cx="2389613" cy="2883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algn="just"/>
              <a:r>
                <a:rPr lang="ja-JP" altLang="en-US" b="1" kern="100" dirty="0">
                  <a:latin typeface="HGS創英ﾌﾟﾚｾﾞﾝｽEB" panose="02020800000000000000" pitchFamily="18" charset="-128"/>
                  <a:ea typeface="HGS創英ﾌﾟﾚｾﾞﾝｽEB" panose="02020800000000000000" pitchFamily="18" charset="-128"/>
                  <a:cs typeface="Times New Roman" panose="02020603050405020304" pitchFamily="18" charset="0"/>
                </a:rPr>
                <a:t>＜スーツケースへ＞</a:t>
              </a:r>
              <a:endParaRPr lang="ja-JP" altLang="en-US" sz="1200" kern="100" dirty="0">
                <a:latin typeface="HGS創英ﾌﾟﾚｾﾞﾝｽEB" panose="02020800000000000000" pitchFamily="18" charset="-128"/>
                <a:ea typeface="HGS創英ﾌﾟﾚｾﾞﾝｽEB" panose="02020800000000000000" pitchFamily="18" charset="-128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068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1592</TotalTime>
  <Words>785</Words>
  <Application>Microsoft Office PowerPoint</Application>
  <PresentationFormat>A4 210 x 297 mm</PresentationFormat>
  <Paragraphs>264</Paragraphs>
  <Slides>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19" baseType="lpstr">
      <vt:lpstr>HGP行書体</vt:lpstr>
      <vt:lpstr>HGS創英ﾌﾟﾚｾﾞﾝｽEB</vt:lpstr>
      <vt:lpstr>Meiryo UI</vt:lpstr>
      <vt:lpstr>游ゴシック</vt:lpstr>
      <vt:lpstr>游ゴシック Light</vt:lpstr>
      <vt:lpstr>游明朝</vt:lpstr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荒井 祥太</dc:creator>
  <cp:lastModifiedBy>片野　佑香</cp:lastModifiedBy>
  <cp:revision>185</cp:revision>
  <cp:lastPrinted>2019-10-15T07:43:33Z</cp:lastPrinted>
  <dcterms:created xsi:type="dcterms:W3CDTF">2019-10-13T06:42:15Z</dcterms:created>
  <dcterms:modified xsi:type="dcterms:W3CDTF">2019-11-15T03:04:00Z</dcterms:modified>
</cp:coreProperties>
</file>